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</p:sldMasterIdLst>
  <p:notesMasterIdLst>
    <p:notesMasterId r:id="rId2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5" r:id="rId13"/>
    <p:sldId id="268" r:id="rId14"/>
    <p:sldId id="280" r:id="rId15"/>
    <p:sldId id="281" r:id="rId16"/>
    <p:sldId id="282" r:id="rId17"/>
    <p:sldId id="283" r:id="rId18"/>
    <p:sldId id="286" r:id="rId19"/>
    <p:sldId id="273" r:id="rId20"/>
    <p:sldId id="276" r:id="rId21"/>
    <p:sldId id="287" r:id="rId22"/>
    <p:sldId id="288" r:id="rId23"/>
    <p:sldId id="277" r:id="rId24"/>
    <p:sldId id="290" r:id="rId25"/>
    <p:sldId id="289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72660"/>
  </p:normalViewPr>
  <p:slideViewPr>
    <p:cSldViewPr snapToGrid="0" snapToObjects="1">
      <p:cViewPr varScale="1">
        <p:scale>
          <a:sx n="83" d="100"/>
          <a:sy n="83" d="100"/>
        </p:scale>
        <p:origin x="1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-regneark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-regneark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-regnear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Andel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'Ark1'!$A$2:$A$4</c:f>
              <c:strCache>
                <c:ptCount val="3"/>
                <c:pt idx="0">
                  <c:v>Kvinner</c:v>
                </c:pt>
                <c:pt idx="1">
                  <c:v>Nyutdannede</c:v>
                </c:pt>
                <c:pt idx="2">
                  <c:v>Andre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16.7</c:v>
                </c:pt>
                <c:pt idx="1">
                  <c:v>16.7</c:v>
                </c:pt>
                <c:pt idx="2">
                  <c:v>66.6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Andel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'Ark1'!$A$2:$A$4</c:f>
              <c:strCache>
                <c:ptCount val="3"/>
                <c:pt idx="0">
                  <c:v>Kvinner</c:v>
                </c:pt>
                <c:pt idx="1">
                  <c:v>Nyutdannede</c:v>
                </c:pt>
                <c:pt idx="2">
                  <c:v>Andre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28.5</c:v>
                </c:pt>
                <c:pt idx="1">
                  <c:v>43.0</c:v>
                </c:pt>
                <c:pt idx="2">
                  <c:v>28.5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0F57D-F6F0-954F-B8CA-082F60A1F4AE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2729E-549E-7C49-9A77-AAF13EE66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90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Tall fra 2015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683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Refleksjon</a:t>
            </a: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 ydmykhet</a:t>
            </a: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Talent</a:t>
            </a: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Nysgjerrig</a:t>
            </a: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 antennene ute (informasjon og trender)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950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Omgjengelig</a:t>
            </a: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Gode samarbeidsevner</a:t>
            </a: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Liker å jobb i team</a:t>
            </a: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Gjør gruppen til en bedre gruppe - bedre sammen, gode kommunikasjonsevner  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9047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Smart og analytisk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952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Løsningsorientert</a:t>
            </a:r>
          </a:p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Leverer resultater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619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Viser ekte engasjement for et eller annet, ikke nødvendigvis bare fag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9396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Integritet</a:t>
            </a:r>
          </a:p>
          <a:p>
            <a:pPr marL="171450" indent="-171450">
              <a:buFontTx/>
              <a:buChar char="-"/>
            </a:pPr>
            <a:r>
              <a:rPr lang="nb-NO" dirty="0" smtClean="0"/>
              <a:t>Ansvarsfølelse</a:t>
            </a:r>
          </a:p>
          <a:p>
            <a:pPr marL="171450" indent="-171450">
              <a:buFontTx/>
              <a:buChar char="-"/>
            </a:pPr>
            <a:r>
              <a:rPr lang="nb-NO" dirty="0" smtClean="0"/>
              <a:t>Ærlighet</a:t>
            </a:r>
          </a:p>
          <a:p>
            <a:r>
              <a:rPr lang="nb-NO" dirty="0" smtClean="0"/>
              <a:t>Uredd</a:t>
            </a:r>
          </a:p>
          <a:p>
            <a:pPr marL="171450" indent="-171450">
              <a:buFontTx/>
              <a:buChar char="-"/>
            </a:pPr>
            <a:r>
              <a:rPr lang="nb-NO" dirty="0" smtClean="0"/>
              <a:t>Tør å si</a:t>
            </a:r>
            <a:r>
              <a:rPr lang="nb-NO" baseline="0" dirty="0" smtClean="0"/>
              <a:t> ifra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Tør å gjøre</a:t>
            </a:r>
          </a:p>
          <a:p>
            <a:r>
              <a:rPr lang="nb-NO" dirty="0" smtClean="0"/>
              <a:t>Bruker</a:t>
            </a:r>
            <a:r>
              <a:rPr lang="nb-NO" baseline="0" dirty="0" smtClean="0"/>
              <a:t> og produktorientert</a:t>
            </a:r>
          </a:p>
          <a:p>
            <a:r>
              <a:rPr lang="nb-NO" baseline="0" dirty="0" smtClean="0"/>
              <a:t>Mangfold</a:t>
            </a:r>
          </a:p>
          <a:p>
            <a:r>
              <a:rPr lang="nb-NO" baseline="0" dirty="0" smtClean="0"/>
              <a:t>- Ikke bare kjønn, alder, etnisitet, men også tanker, oppfatninger, erfaringer, evner. Må bidra til at gruppen som helhet blir bedre.</a:t>
            </a:r>
          </a:p>
          <a:p>
            <a:r>
              <a:rPr lang="nb-NO" baseline="0" dirty="0" err="1" smtClean="0"/>
              <a:t>X</a:t>
            </a:r>
            <a:r>
              <a:rPr lang="nb-NO" baseline="0" dirty="0" smtClean="0"/>
              <a:t>-faktor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En som vil </a:t>
            </a:r>
            <a:r>
              <a:rPr lang="nb-NO" baseline="0" dirty="0" err="1" smtClean="0"/>
              <a:t>bida</a:t>
            </a:r>
            <a:r>
              <a:rPr lang="nb-NO" baseline="0" dirty="0" smtClean="0"/>
              <a:t> til at det blir gøy på jobben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Ekspert på et teknisk område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Interessant verktøykasse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/>
              <a:t>Online </a:t>
            </a:r>
            <a:r>
              <a:rPr lang="nb-NO" baseline="0" dirty="0" err="1" smtClean="0"/>
              <a:t>presence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083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er ikke en vekstfase, så vi ansetter først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fremst for å erstatte folk som slutter.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Kontinuerlig rekruttering, vi ansetter flinke folk når vi kommer over dem </a:t>
            </a:r>
          </a:p>
          <a:p>
            <a:endParaRPr lang="nb-NO" dirty="0" smtClean="0"/>
          </a:p>
          <a:p>
            <a:r>
              <a:rPr lang="nb-NO" dirty="0" smtClean="0"/>
              <a:t>10 nyansettelser</a:t>
            </a:r>
            <a:r>
              <a:rPr lang="nb-NO" baseline="0" dirty="0" smtClean="0"/>
              <a:t> i 2015</a:t>
            </a:r>
          </a:p>
          <a:p>
            <a:r>
              <a:rPr lang="nb-NO" baseline="0" dirty="0" smtClean="0"/>
              <a:t>Litt over 10 så langt i år.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Rundt 5-10</a:t>
            </a:r>
            <a:r>
              <a:rPr lang="nb-NO" baseline="0" dirty="0" smtClean="0"/>
              <a:t> på førstegangsintervju til hver jobb. </a:t>
            </a:r>
            <a:r>
              <a:rPr lang="nb-NO" dirty="0" smtClean="0"/>
              <a:t>Noen trakk seg andre takket nei</a:t>
            </a:r>
            <a:r>
              <a:rPr lang="nb-NO" baseline="0" dirty="0" smtClean="0"/>
              <a:t> til tilbud.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961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Vi har fokus på hvem vi rekrutterer.</a:t>
            </a:r>
            <a:r>
              <a:rPr lang="nb-NO" baseline="0" dirty="0" smtClean="0"/>
              <a:t> Mangfold for hele gruppen. Dette vil variere etter sammensetningen vi til enhver tid har-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086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Vanligvis flere</a:t>
            </a:r>
            <a:r>
              <a:rPr lang="nb-NO" baseline="0" dirty="0" smtClean="0"/>
              <a:t> søkere. 75 søkere så langt i år.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9852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Ser etter</a:t>
            </a:r>
            <a:r>
              <a:rPr lang="nb-NO" baseline="0" dirty="0" smtClean="0"/>
              <a:t> de som uthever seg, opptatt av å bygge en bra gjeng med folk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038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Dersom vi ser etter spesifikke roller så kan vi legge ut spissede</a:t>
            </a:r>
            <a:r>
              <a:rPr lang="nb-NO" baseline="0" dirty="0" smtClean="0"/>
              <a:t> annonser: </a:t>
            </a:r>
            <a:r>
              <a:rPr lang="nb-NO" baseline="0" dirty="0" err="1" smtClean="0"/>
              <a:t>iOS</a:t>
            </a:r>
            <a:r>
              <a:rPr lang="nb-NO" baseline="0" dirty="0" smtClean="0"/>
              <a:t> utvikler, team lead, etc.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4397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QA for</a:t>
            </a:r>
            <a:r>
              <a:rPr lang="nb-NO" baseline="0" dirty="0" smtClean="0"/>
              <a:t> alt</a:t>
            </a:r>
            <a:endParaRPr lang="nb-NO" dirty="0" smtClean="0"/>
          </a:p>
          <a:p>
            <a:r>
              <a:rPr lang="nb-NO" dirty="0" smtClean="0"/>
              <a:t>10 minutter pause</a:t>
            </a:r>
          </a:p>
          <a:p>
            <a:r>
              <a:rPr lang="nb-NO" dirty="0" err="1" smtClean="0"/>
              <a:t>Goodie</a:t>
            </a:r>
            <a:r>
              <a:rPr lang="nb-NO" dirty="0" smtClean="0"/>
              <a:t> bags etter</a:t>
            </a:r>
            <a:r>
              <a:rPr lang="nb-NO" baseline="0" dirty="0" smtClean="0"/>
              <a:t> quiz før premieutdeling</a:t>
            </a:r>
          </a:p>
          <a:p>
            <a:r>
              <a:rPr lang="nb-NO" baseline="0" dirty="0" smtClean="0"/>
              <a:t>Vi må være ute senest </a:t>
            </a:r>
            <a:r>
              <a:rPr lang="nb-NO" baseline="0" dirty="0" err="1" smtClean="0"/>
              <a:t>kl</a:t>
            </a:r>
            <a:r>
              <a:rPr lang="nb-NO" baseline="0" dirty="0" smtClean="0"/>
              <a:t> 21:00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462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Går gjennom søknader og </a:t>
            </a:r>
            <a:r>
              <a:rPr lang="nb-NO" dirty="0" err="1" smtClean="0"/>
              <a:t>CVer</a:t>
            </a:r>
            <a:r>
              <a:rPr lang="nb-NO" dirty="0" smtClean="0"/>
              <a:t>, ser om kvalifikasjonene er på plass og om de faktisk har tatt seg</a:t>
            </a:r>
            <a:r>
              <a:rPr lang="nb-NO" baseline="0" dirty="0" smtClean="0"/>
              <a:t> bryet med å si noe om hvorfor de ønsker å jobbe i FINN.</a:t>
            </a:r>
          </a:p>
          <a:p>
            <a:r>
              <a:rPr lang="nb-NO" baseline="0" dirty="0" smtClean="0"/>
              <a:t>Praktiske ting: Bor i Norge eller må </a:t>
            </a:r>
            <a:r>
              <a:rPr lang="nb-NO" baseline="0" dirty="0" err="1" smtClean="0"/>
              <a:t>relocate</a:t>
            </a:r>
            <a:r>
              <a:rPr lang="nb-NO" baseline="0" dirty="0" smtClean="0"/>
              <a:t>. Er tilgjengelig nå, eller ikke.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266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Noen ganger kan det være vanskelig å avgjøre hvem som skal til førstegangsintervju </a:t>
            </a:r>
            <a:r>
              <a:rPr lang="nb-NO" dirty="0" err="1" smtClean="0"/>
              <a:t>baset</a:t>
            </a:r>
            <a:r>
              <a:rPr lang="nb-NO" dirty="0" smtClean="0"/>
              <a:t> på søknad og CV alene.</a:t>
            </a:r>
          </a:p>
          <a:p>
            <a:r>
              <a:rPr lang="nb-NO" dirty="0" smtClean="0"/>
              <a:t>Ber kandidatene fylle ut et skjema med enkle spørsmål.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0026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Uformell</a:t>
            </a:r>
            <a:r>
              <a:rPr lang="nb-NO" baseline="0" dirty="0" smtClean="0"/>
              <a:t> tone</a:t>
            </a:r>
          </a:p>
          <a:p>
            <a:r>
              <a:rPr lang="nb-NO" baseline="0" dirty="0" smtClean="0"/>
              <a:t>Vi forteller om FINN og om stillingen</a:t>
            </a:r>
          </a:p>
          <a:p>
            <a:r>
              <a:rPr lang="nb-NO" baseline="0" dirty="0" smtClean="0"/>
              <a:t>Motivasjon for å jobbe i akkurat FINN og i akkurat denne stillingen er igjen veldig viktig</a:t>
            </a:r>
          </a:p>
          <a:p>
            <a:r>
              <a:rPr lang="nb-NO" baseline="0" dirty="0" smtClean="0"/>
              <a:t>Førsteinntrykk</a:t>
            </a:r>
          </a:p>
          <a:p>
            <a:r>
              <a:rPr lang="nb-NO" baseline="0" dirty="0" smtClean="0"/>
              <a:t>”Hva kan du levere av verdi til FINN”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6064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Dersom vi vil gå videre med noen så sender</a:t>
            </a:r>
            <a:r>
              <a:rPr lang="nb-NO" baseline="0" dirty="0" smtClean="0"/>
              <a:t> vi dem en mail og ber dem ta en del tester før 2. </a:t>
            </a:r>
            <a:r>
              <a:rPr lang="nb-NO" baseline="0" dirty="0" err="1" smtClean="0"/>
              <a:t>gangsintervju</a:t>
            </a:r>
            <a:endParaRPr lang="nb-NO" baseline="0" dirty="0" smtClean="0"/>
          </a:p>
          <a:p>
            <a:r>
              <a:rPr lang="nb-NO" baseline="0" dirty="0" smtClean="0"/>
              <a:t>Testene våre kan gjøres hjemme, og kandidaten bestemmer selv deadline for når de kan levere</a:t>
            </a:r>
          </a:p>
          <a:p>
            <a:r>
              <a:rPr lang="nb-NO" baseline="0" dirty="0" smtClean="0"/>
              <a:t>Evnetester: Språk, matematikk, logikk etc.</a:t>
            </a:r>
          </a:p>
          <a:p>
            <a:r>
              <a:rPr lang="nb-NO" baseline="0" dirty="0" smtClean="0"/>
              <a:t>Klassisk personlighetstest</a:t>
            </a:r>
          </a:p>
          <a:p>
            <a:r>
              <a:rPr lang="nb-NO" baseline="0" dirty="0" err="1" smtClean="0"/>
              <a:t>Fagtest</a:t>
            </a:r>
            <a:r>
              <a:rPr lang="nb-NO" baseline="0" dirty="0" smtClean="0"/>
              <a:t>: Vi har ting vi ser etter. Gode ting og dårlige ting.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914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Her</a:t>
            </a:r>
            <a:r>
              <a:rPr lang="nb-NO" baseline="0" dirty="0" smtClean="0"/>
              <a:t> er man ganske sikker på at dette er rett kandidat, men man gjør en sjekk allikevel for å få flere perspektiv.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859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Tilbud ingen</a:t>
            </a:r>
            <a:r>
              <a:rPr lang="nb-NO" baseline="0" dirty="0" smtClean="0"/>
              <a:t> garanti for at vi beholder kandidaten. Det er viktig for oss å jobbe raskt i rekrutteringsfasen.</a:t>
            </a:r>
          </a:p>
          <a:p>
            <a:r>
              <a:rPr lang="nb-NO" baseline="0" dirty="0" smtClean="0"/>
              <a:t>Den som søker er nok glad for å få jobb, men vi er også veldig glade når vi klarer å ansette en god kandidat.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54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Vel og bra med en prosess men</a:t>
            </a:r>
            <a:r>
              <a:rPr lang="nb-NO" baseline="0" dirty="0" smtClean="0"/>
              <a:t> underveis i den prosessen er det veldig mange avgjørelser som skal tas, og feilansettelser er dyrt.</a:t>
            </a:r>
          </a:p>
          <a:p>
            <a:r>
              <a:rPr lang="nb-NO" baseline="0" dirty="0" smtClean="0"/>
              <a:t>Vi ønsker å velge de kandidatene som har best forutsetninger for å lykkes, og som kan bidra mest til helheten FINN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Noen som vet hvem dette er? Verdens største lavkost flyselskap. Kjent for en annerledes</a:t>
            </a:r>
            <a:r>
              <a:rPr lang="nb-NO" baseline="0" dirty="0" smtClean="0"/>
              <a:t> kultur og vellykkede forretningsmodeller.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As Herb </a:t>
            </a:r>
            <a:r>
              <a:rPr lang="nb-NO" dirty="0" err="1" smtClean="0"/>
              <a:t>Kelleher</a:t>
            </a:r>
            <a:r>
              <a:rPr lang="nb-NO" dirty="0" smtClean="0"/>
              <a:t>, former Southwest Airlines CEO used to </a:t>
            </a:r>
            <a:r>
              <a:rPr lang="nb-NO" dirty="0" err="1" smtClean="0"/>
              <a:t>say</a:t>
            </a:r>
            <a:r>
              <a:rPr lang="nb-NO" dirty="0" smtClean="0"/>
              <a:t>, “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change</a:t>
            </a:r>
            <a:r>
              <a:rPr lang="nb-NO" dirty="0" smtClean="0"/>
              <a:t> skill </a:t>
            </a:r>
            <a:r>
              <a:rPr lang="nb-NO" dirty="0" err="1" smtClean="0"/>
              <a:t>levels</a:t>
            </a:r>
            <a:r>
              <a:rPr lang="nb-NO" dirty="0" smtClean="0"/>
              <a:t> </a:t>
            </a:r>
            <a:r>
              <a:rPr lang="nb-NO" dirty="0" err="1" smtClean="0"/>
              <a:t>through</a:t>
            </a:r>
            <a:r>
              <a:rPr lang="nb-NO" dirty="0" smtClean="0"/>
              <a:t> training, 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can’t</a:t>
            </a:r>
            <a:r>
              <a:rPr lang="nb-NO" dirty="0" smtClean="0"/>
              <a:t> </a:t>
            </a:r>
            <a:r>
              <a:rPr lang="nb-NO" dirty="0" err="1" smtClean="0"/>
              <a:t>change</a:t>
            </a:r>
            <a:r>
              <a:rPr lang="nb-NO" dirty="0" smtClean="0"/>
              <a:t> </a:t>
            </a:r>
            <a:r>
              <a:rPr lang="nb-NO" dirty="0" err="1" smtClean="0"/>
              <a:t>attitude</a:t>
            </a:r>
            <a:r>
              <a:rPr lang="nb-NO" dirty="0" smtClean="0"/>
              <a:t>.”</a:t>
            </a:r>
          </a:p>
          <a:p>
            <a:endParaRPr lang="nb-NO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It’s not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technical</a:t>
            </a:r>
            <a:r>
              <a:rPr lang="nb-NO" dirty="0" smtClean="0"/>
              <a:t> skills </a:t>
            </a:r>
            <a:r>
              <a:rPr lang="nb-NO" dirty="0" err="1" smtClean="0"/>
              <a:t>aren’t</a:t>
            </a:r>
            <a:r>
              <a:rPr lang="nb-NO" dirty="0" smtClean="0"/>
              <a:t> </a:t>
            </a:r>
            <a:r>
              <a:rPr lang="nb-NO" dirty="0" err="1" smtClean="0"/>
              <a:t>important</a:t>
            </a:r>
            <a:r>
              <a:rPr lang="nb-NO" dirty="0" smtClean="0"/>
              <a:t>, 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dirty="0" err="1" smtClean="0"/>
              <a:t>they’re</a:t>
            </a:r>
            <a:r>
              <a:rPr lang="nb-NO" dirty="0" smtClean="0"/>
              <a:t> </a:t>
            </a:r>
            <a:r>
              <a:rPr lang="nb-NO" dirty="0" err="1" smtClean="0"/>
              <a:t>much</a:t>
            </a:r>
            <a:r>
              <a:rPr lang="nb-NO" dirty="0" smtClean="0"/>
              <a:t> </a:t>
            </a:r>
            <a:r>
              <a:rPr lang="nb-NO" dirty="0" err="1" smtClean="0"/>
              <a:t>easier</a:t>
            </a:r>
            <a:r>
              <a:rPr lang="nb-NO" dirty="0" smtClean="0"/>
              <a:t> to </a:t>
            </a:r>
            <a:r>
              <a:rPr lang="nb-NO" dirty="0" err="1" smtClean="0"/>
              <a:t>assess</a:t>
            </a:r>
            <a:r>
              <a:rPr lang="nb-NO" dirty="0" smtClean="0"/>
              <a:t> (</a:t>
            </a:r>
            <a:r>
              <a:rPr lang="nb-NO" dirty="0" err="1" smtClean="0"/>
              <a:t>that’s</a:t>
            </a:r>
            <a:r>
              <a:rPr lang="nb-NO" dirty="0" smtClean="0"/>
              <a:t> </a:t>
            </a:r>
            <a:r>
              <a:rPr lang="nb-NO" dirty="0" err="1" smtClean="0"/>
              <a:t>why</a:t>
            </a:r>
            <a:r>
              <a:rPr lang="nb-NO" dirty="0" smtClean="0"/>
              <a:t> </a:t>
            </a:r>
            <a:r>
              <a:rPr lang="nb-NO" dirty="0" err="1" smtClean="0"/>
              <a:t>attitude</a:t>
            </a:r>
            <a:r>
              <a:rPr lang="nb-NO" dirty="0" smtClean="0"/>
              <a:t>, not skills, is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top</a:t>
            </a:r>
            <a:r>
              <a:rPr lang="nb-NO" dirty="0" smtClean="0"/>
              <a:t> </a:t>
            </a:r>
            <a:r>
              <a:rPr lang="nb-NO" dirty="0" err="1" smtClean="0"/>
              <a:t>predictor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a </a:t>
            </a:r>
            <a:r>
              <a:rPr lang="nb-NO" dirty="0" err="1" smtClean="0"/>
              <a:t>new</a:t>
            </a:r>
            <a:r>
              <a:rPr lang="nb-NO" dirty="0" smtClean="0"/>
              <a:t> </a:t>
            </a:r>
            <a:r>
              <a:rPr lang="nb-NO" dirty="0" err="1" smtClean="0"/>
              <a:t>hire’s</a:t>
            </a:r>
            <a:r>
              <a:rPr lang="nb-NO" dirty="0" smtClean="0"/>
              <a:t> </a:t>
            </a:r>
            <a:r>
              <a:rPr lang="nb-NO" dirty="0" err="1" smtClean="0"/>
              <a:t>success</a:t>
            </a:r>
            <a:r>
              <a:rPr lang="nb-NO" dirty="0" smtClean="0"/>
              <a:t> or </a:t>
            </a:r>
            <a:r>
              <a:rPr lang="nb-NO" dirty="0" err="1" smtClean="0"/>
              <a:t>failure</a:t>
            </a:r>
            <a:r>
              <a:rPr lang="nb-NO" dirty="0" smtClean="0"/>
              <a:t>). </a:t>
            </a:r>
            <a:r>
              <a:rPr lang="nb-NO" dirty="0" err="1" smtClean="0"/>
              <a:t>Virtually</a:t>
            </a:r>
            <a:r>
              <a:rPr lang="nb-NO" dirty="0" smtClean="0"/>
              <a:t> </a:t>
            </a:r>
            <a:r>
              <a:rPr lang="nb-NO" dirty="0" err="1" smtClean="0"/>
              <a:t>every</a:t>
            </a:r>
            <a:r>
              <a:rPr lang="nb-NO" dirty="0" smtClean="0"/>
              <a:t> </a:t>
            </a:r>
            <a:r>
              <a:rPr lang="nb-NO" dirty="0" err="1" smtClean="0"/>
              <a:t>job</a:t>
            </a:r>
            <a:r>
              <a:rPr lang="nb-NO" dirty="0" smtClean="0"/>
              <a:t> (from </a:t>
            </a:r>
            <a:r>
              <a:rPr lang="nb-NO" dirty="0" err="1" smtClean="0"/>
              <a:t>neurosurgeon</a:t>
            </a:r>
            <a:r>
              <a:rPr lang="nb-NO" dirty="0" smtClean="0"/>
              <a:t> to </a:t>
            </a:r>
            <a:r>
              <a:rPr lang="nb-NO" dirty="0" err="1" smtClean="0"/>
              <a:t>engineer</a:t>
            </a:r>
            <a:r>
              <a:rPr lang="nb-NO" dirty="0" smtClean="0"/>
              <a:t> to </a:t>
            </a:r>
            <a:r>
              <a:rPr lang="nb-NO" dirty="0" err="1" smtClean="0"/>
              <a:t>cashier</a:t>
            </a:r>
            <a:r>
              <a:rPr lang="nb-NO" dirty="0" smtClean="0"/>
              <a:t>) has tests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assess</a:t>
            </a:r>
            <a:r>
              <a:rPr lang="nb-NO" dirty="0" smtClean="0"/>
              <a:t> </a:t>
            </a:r>
            <a:r>
              <a:rPr lang="nb-NO" dirty="0" err="1" smtClean="0"/>
              <a:t>technical</a:t>
            </a:r>
            <a:r>
              <a:rPr lang="nb-NO" dirty="0" smtClean="0"/>
              <a:t> </a:t>
            </a:r>
            <a:r>
              <a:rPr lang="nb-NO" dirty="0" err="1" smtClean="0"/>
              <a:t>proficiency</a:t>
            </a:r>
            <a:r>
              <a:rPr lang="nb-NO" dirty="0" smtClean="0"/>
              <a:t>. 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dirty="0" err="1" smtClean="0"/>
              <a:t>what</a:t>
            </a:r>
            <a:r>
              <a:rPr lang="nb-NO" dirty="0" smtClean="0"/>
              <a:t> </a:t>
            </a:r>
            <a:r>
              <a:rPr lang="nb-NO" dirty="0" err="1" smtClean="0"/>
              <a:t>those</a:t>
            </a:r>
            <a:r>
              <a:rPr lang="nb-NO" dirty="0" smtClean="0"/>
              <a:t> tests </a:t>
            </a:r>
            <a:r>
              <a:rPr lang="nb-NO" dirty="0" err="1" smtClean="0"/>
              <a:t>don’t</a:t>
            </a:r>
            <a:r>
              <a:rPr lang="nb-NO" dirty="0" smtClean="0"/>
              <a:t> </a:t>
            </a:r>
            <a:r>
              <a:rPr lang="nb-NO" dirty="0" err="1" smtClean="0"/>
              <a:t>assess</a:t>
            </a:r>
            <a:r>
              <a:rPr lang="nb-NO" dirty="0" smtClean="0"/>
              <a:t> is </a:t>
            </a:r>
            <a:r>
              <a:rPr lang="nb-NO" dirty="0" err="1" smtClean="0"/>
              <a:t>attitude</a:t>
            </a:r>
            <a:r>
              <a:rPr lang="nb-NO" dirty="0" smtClean="0"/>
              <a:t>; </a:t>
            </a:r>
            <a:r>
              <a:rPr lang="nb-NO" dirty="0" err="1" smtClean="0"/>
              <a:t>whether</a:t>
            </a:r>
            <a:r>
              <a:rPr lang="nb-NO" dirty="0" smtClean="0"/>
              <a:t> a </a:t>
            </a:r>
            <a:r>
              <a:rPr lang="nb-NO" dirty="0" err="1" smtClean="0"/>
              <a:t>candidate</a:t>
            </a:r>
            <a:r>
              <a:rPr lang="nb-NO" dirty="0" smtClean="0"/>
              <a:t> is </a:t>
            </a:r>
            <a:r>
              <a:rPr lang="nb-NO" dirty="0" err="1" smtClean="0"/>
              <a:t>motivated</a:t>
            </a:r>
            <a:r>
              <a:rPr lang="nb-NO" dirty="0" smtClean="0"/>
              <a:t> to </a:t>
            </a:r>
            <a:r>
              <a:rPr lang="nb-NO" dirty="0" err="1" smtClean="0"/>
              <a:t>learn</a:t>
            </a:r>
            <a:r>
              <a:rPr lang="nb-NO" dirty="0" smtClean="0"/>
              <a:t> </a:t>
            </a:r>
            <a:r>
              <a:rPr lang="nb-NO" dirty="0" err="1" smtClean="0"/>
              <a:t>new</a:t>
            </a:r>
            <a:r>
              <a:rPr lang="nb-NO" dirty="0" smtClean="0"/>
              <a:t> skills, </a:t>
            </a:r>
            <a:r>
              <a:rPr lang="nb-NO" dirty="0" err="1" smtClean="0"/>
              <a:t>think</a:t>
            </a:r>
            <a:r>
              <a:rPr lang="nb-NO" dirty="0" smtClean="0"/>
              <a:t> </a:t>
            </a:r>
            <a:r>
              <a:rPr lang="nb-NO" dirty="0" err="1" smtClean="0"/>
              <a:t>innovatively</a:t>
            </a:r>
            <a:r>
              <a:rPr lang="nb-NO" dirty="0" smtClean="0"/>
              <a:t>, </a:t>
            </a:r>
            <a:r>
              <a:rPr lang="nb-NO" dirty="0" err="1" smtClean="0"/>
              <a:t>cope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failure</a:t>
            </a:r>
            <a:r>
              <a:rPr lang="nb-NO" dirty="0" smtClean="0"/>
              <a:t>, </a:t>
            </a:r>
            <a:r>
              <a:rPr lang="nb-NO" dirty="0" err="1" smtClean="0"/>
              <a:t>assimilate</a:t>
            </a:r>
            <a:r>
              <a:rPr lang="nb-NO" dirty="0" smtClean="0"/>
              <a:t> feedback and </a:t>
            </a:r>
            <a:r>
              <a:rPr lang="nb-NO" dirty="0" err="1" smtClean="0"/>
              <a:t>coaching</a:t>
            </a:r>
            <a:r>
              <a:rPr lang="nb-NO" dirty="0" smtClean="0"/>
              <a:t>, </a:t>
            </a:r>
            <a:r>
              <a:rPr lang="nb-NO" dirty="0" err="1" smtClean="0"/>
              <a:t>collaborate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teammates</a:t>
            </a:r>
            <a:r>
              <a:rPr lang="nb-NO" dirty="0" smtClean="0"/>
              <a:t>, and so </a:t>
            </a:r>
            <a:r>
              <a:rPr lang="nb-NO" dirty="0" err="1" smtClean="0"/>
              <a:t>forth</a:t>
            </a:r>
            <a:r>
              <a:rPr lang="nb-NO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  <a:p>
            <a:r>
              <a:rPr lang="nb-NO" dirty="0" smtClean="0"/>
              <a:t>Hva</a:t>
            </a:r>
            <a:r>
              <a:rPr lang="nb-NO" baseline="0" dirty="0" smtClean="0"/>
              <a:t> er </a:t>
            </a:r>
            <a:r>
              <a:rPr lang="nb-NO" baseline="0" dirty="0" err="1" smtClean="0"/>
              <a:t>attitude</a:t>
            </a:r>
            <a:r>
              <a:rPr lang="nb-NO" baseline="0" dirty="0" smtClean="0"/>
              <a:t> og hvordan finner man ut av om kandidaten har den rette </a:t>
            </a:r>
            <a:r>
              <a:rPr lang="nb-NO" baseline="0" dirty="0" err="1" smtClean="0"/>
              <a:t>attituden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FINN.no</a:t>
            </a:r>
            <a:r>
              <a:rPr lang="nb-NO" baseline="0" dirty="0" smtClean="0"/>
              <a:t>?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2729E-549E-7C49-9A77-AAF13EE6635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153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eg"/><Relationship Id="rId3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eg"/><Relationship Id="rId3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1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eg"/><Relationship Id="rId3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793" cy="6858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0" y="629459"/>
            <a:ext cx="2296821" cy="8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, tekst og 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/>
        </p:nvSpPr>
        <p:spPr>
          <a:xfrm>
            <a:off x="1" y="0"/>
            <a:ext cx="12193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/>
          </a:p>
        </p:txBody>
      </p:sp>
      <p:sp>
        <p:nvSpPr>
          <p:cNvPr id="7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119445" y="0"/>
            <a:ext cx="6072555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txBody>
          <a:bodyPr lIns="0" tIns="1079928" rIns="0" bIns="0" anchor="t" anchorCtr="1"/>
          <a:lstStyle>
            <a:lvl1pPr marL="0" indent="0">
              <a:buNone/>
              <a:defRPr sz="1733"/>
            </a:lvl1pPr>
          </a:lstStyle>
          <a:p>
            <a:r>
              <a:rPr lang="nb-NO" smtClean="0"/>
              <a:t>Dra bildet til plassholderen eller klikk ikonet for å legge til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121" y="540068"/>
            <a:ext cx="4868671" cy="10081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630121" y="2034256"/>
            <a:ext cx="4868671" cy="41045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10521200" y="496862"/>
            <a:ext cx="1059993" cy="538276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 baseline="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6092903" y="1"/>
            <a:ext cx="36007" cy="6858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7788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 /m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30120" y="540068"/>
            <a:ext cx="5220992" cy="10081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630120" y="2448307"/>
            <a:ext cx="5220992" cy="347978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  <a:lvl2pPr>
              <a:defRPr sz="1333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/>
          </p:nvPr>
        </p:nvSpPr>
        <p:spPr>
          <a:xfrm>
            <a:off x="630281" y="2034256"/>
            <a:ext cx="5220833" cy="41405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2" name="Plassholder for dato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84" y="2808351"/>
            <a:ext cx="5349645" cy="34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7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30121" y="1035129"/>
            <a:ext cx="9460799" cy="511984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txBody>
          <a:bodyPr lIns="0" tIns="1079928" rIns="0" bIns="0" anchor="t" anchorCtr="1"/>
          <a:lstStyle>
            <a:lvl1pPr marL="0" indent="0">
              <a:buNone/>
              <a:defRPr sz="1733"/>
            </a:lvl1pPr>
          </a:lstStyle>
          <a:p>
            <a:r>
              <a:rPr lang="nb-NO" smtClean="0"/>
              <a:t>Dra bildet til plassholderen eller klikk ikonet for å legge til</a:t>
            </a:r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30119" y="6349395"/>
            <a:ext cx="9460799" cy="328132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en-GB" dirty="0" err="1"/>
              <a:t>Bildetekst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070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ort 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" y="0"/>
            <a:ext cx="12193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3717" cy="589753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txBody>
          <a:bodyPr lIns="0" tIns="1079928" rIns="0" bIns="0" anchor="t" anchorCtr="1"/>
          <a:lstStyle>
            <a:lvl1pPr marL="0" indent="0">
              <a:buNone/>
              <a:defRPr sz="1733"/>
            </a:lvl1pPr>
          </a:lstStyle>
          <a:p>
            <a:r>
              <a:rPr lang="nb-NO" smtClean="0"/>
              <a:t>Dra bildet til plassholderen eller klikk ikonet for å legge til</a:t>
            </a:r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30119" y="6246782"/>
            <a:ext cx="9460799" cy="328132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en-GB" dirty="0" err="1"/>
              <a:t>Bildetekst</a:t>
            </a:r>
            <a:endParaRPr lang="en-GB" dirty="0"/>
          </a:p>
        </p:txBody>
      </p:sp>
      <p:sp>
        <p:nvSpPr>
          <p:cNvPr id="4" name="Plassholder f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10521200" y="496862"/>
            <a:ext cx="1059993" cy="538276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 baseline="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645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30120" y="2034256"/>
            <a:ext cx="5220992" cy="41045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60199" y="2034256"/>
            <a:ext cx="5220992" cy="41045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799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120" y="2034255"/>
            <a:ext cx="5220992" cy="684085"/>
          </a:xfrm>
        </p:spPr>
        <p:txBody>
          <a:bodyPr anchor="t">
            <a:normAutofit/>
          </a:bodyPr>
          <a:lstStyle>
            <a:lvl1pPr marL="0" indent="0">
              <a:buNone/>
              <a:defRPr sz="2533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120" y="2718341"/>
            <a:ext cx="5220992" cy="342042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61048" y="2034255"/>
            <a:ext cx="5220992" cy="684085"/>
          </a:xfrm>
        </p:spPr>
        <p:txBody>
          <a:bodyPr anchor="t">
            <a:normAutofit/>
          </a:bodyPr>
          <a:lstStyle>
            <a:lvl1pPr marL="0" indent="0">
              <a:buNone/>
              <a:defRPr sz="2533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61048" y="2718341"/>
            <a:ext cx="5220992" cy="342042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4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36062" y="3240406"/>
            <a:ext cx="2925556" cy="684085"/>
          </a:xfrm>
        </p:spPr>
        <p:txBody>
          <a:bodyPr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34982" y="3240406"/>
            <a:ext cx="2925556" cy="684085"/>
          </a:xfrm>
        </p:spPr>
        <p:txBody>
          <a:bodyPr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3"/>
          </p:nvPr>
        </p:nvSpPr>
        <p:spPr>
          <a:xfrm>
            <a:off x="536062" y="4176522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634982" y="4176522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8698722" y="3240406"/>
            <a:ext cx="2925556" cy="684085"/>
          </a:xfrm>
        </p:spPr>
        <p:txBody>
          <a:bodyPr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6" name="Plassholder for tekst 10"/>
          <p:cNvSpPr>
            <a:spLocks noGrp="1"/>
          </p:cNvSpPr>
          <p:nvPr>
            <p:ph type="body" sz="quarter" idx="16"/>
          </p:nvPr>
        </p:nvSpPr>
        <p:spPr>
          <a:xfrm>
            <a:off x="8695121" y="4176522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6" name="Rett linje 5"/>
          <p:cNvCxnSpPr/>
          <p:nvPr/>
        </p:nvCxnSpPr>
        <p:spPr>
          <a:xfrm>
            <a:off x="1" y="2716540"/>
            <a:ext cx="12193719" cy="0"/>
          </a:xfrm>
          <a:prstGeom prst="line">
            <a:avLst/>
          </a:prstGeom>
          <a:ln w="50800">
            <a:solidFill>
              <a:srgbClr val="83D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lassholder for tekst 23"/>
          <p:cNvSpPr>
            <a:spLocks noGrp="1"/>
          </p:cNvSpPr>
          <p:nvPr>
            <p:ph type="body" sz="quarter" idx="17" hasCustomPrompt="1"/>
          </p:nvPr>
        </p:nvSpPr>
        <p:spPr>
          <a:xfrm>
            <a:off x="5955533" y="2585125"/>
            <a:ext cx="282655" cy="282636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</a:ln>
        </p:spPr>
        <p:txBody>
          <a:bodyPr lIns="34288" tIns="17144" rIns="34288" bIns="17144"/>
          <a:lstStyle>
            <a:lvl1pPr marL="0" indent="0">
              <a:buNone/>
              <a:defRPr sz="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18" hasCustomPrompt="1"/>
          </p:nvPr>
        </p:nvSpPr>
        <p:spPr>
          <a:xfrm>
            <a:off x="1884058" y="2585125"/>
            <a:ext cx="282655" cy="282636"/>
          </a:xfrm>
          <a:prstGeom prst="rect">
            <a:avLst/>
          </a:prstGeom>
          <a:solidFill>
            <a:srgbClr val="28CD94"/>
          </a:solidFill>
          <a:ln w="50800">
            <a:solidFill>
              <a:schemeClr val="tx1"/>
            </a:solidFill>
          </a:ln>
        </p:spPr>
        <p:txBody>
          <a:bodyPr lIns="34288" tIns="17144" rIns="34288" bIns="17144"/>
          <a:lstStyle>
            <a:lvl1pPr marL="0" indent="0">
              <a:buNone/>
              <a:defRPr sz="133" baseline="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6" name="Plassholder for tekst 25"/>
          <p:cNvSpPr>
            <a:spLocks noGrp="1"/>
          </p:cNvSpPr>
          <p:nvPr>
            <p:ph type="body" sz="quarter" idx="19" hasCustomPrompt="1"/>
          </p:nvPr>
        </p:nvSpPr>
        <p:spPr>
          <a:xfrm>
            <a:off x="10021605" y="2585125"/>
            <a:ext cx="282655" cy="282636"/>
          </a:xfrm>
          <a:prstGeom prst="triangle">
            <a:avLst/>
          </a:prstGeom>
          <a:solidFill>
            <a:schemeClr val="accent5"/>
          </a:solidFill>
          <a:ln w="50800">
            <a:solidFill>
              <a:schemeClr val="tx1"/>
            </a:solidFill>
          </a:ln>
        </p:spPr>
        <p:txBody>
          <a:bodyPr lIns="34288" tIns="17144" rIns="34288" bIns="17144"/>
          <a:lstStyle>
            <a:lvl1pPr marL="0" indent="0">
              <a:buNone/>
              <a:defRPr sz="133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7" name="Plassholder for tekst 2"/>
          <p:cNvSpPr>
            <a:spLocks noGrp="1"/>
          </p:cNvSpPr>
          <p:nvPr>
            <p:ph type="body" idx="20" hasCustomPrompt="1"/>
          </p:nvPr>
        </p:nvSpPr>
        <p:spPr>
          <a:xfrm>
            <a:off x="1361778" y="1782223"/>
            <a:ext cx="1347997" cy="498597"/>
          </a:xfrm>
        </p:spPr>
        <p:txBody>
          <a:bodyPr wrap="square" anchor="t">
            <a:spAutoFit/>
          </a:bodyPr>
          <a:lstStyle>
            <a:lvl1pPr marL="0" indent="0" algn="ctr" rtl="0">
              <a:spcBef>
                <a:spcPts val="0"/>
              </a:spcBef>
              <a:buNone/>
              <a:defRPr sz="3600" b="1">
                <a:solidFill>
                  <a:srgbClr val="83DFFE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00:00</a:t>
            </a:r>
          </a:p>
        </p:txBody>
      </p:sp>
      <p:sp>
        <p:nvSpPr>
          <p:cNvPr id="28" name="Plassholder for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5433251" y="1782223"/>
            <a:ext cx="1347997" cy="498597"/>
          </a:xfrm>
        </p:spPr>
        <p:txBody>
          <a:bodyPr anchor="t">
            <a:spAutoFit/>
          </a:bodyPr>
          <a:lstStyle>
            <a:lvl1pPr marL="0" indent="0" algn="ctr" rtl="0">
              <a:spcBef>
                <a:spcPts val="0"/>
              </a:spcBef>
              <a:buNone/>
              <a:defRPr sz="3600" b="1">
                <a:solidFill>
                  <a:srgbClr val="83DFFE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00:00</a:t>
            </a:r>
          </a:p>
        </p:txBody>
      </p:sp>
      <p:sp>
        <p:nvSpPr>
          <p:cNvPr id="29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9496135" y="1782223"/>
            <a:ext cx="1347997" cy="498597"/>
          </a:xfrm>
        </p:spPr>
        <p:txBody>
          <a:bodyPr anchor="t">
            <a:spAutoFit/>
          </a:bodyPr>
          <a:lstStyle>
            <a:lvl1pPr marL="0" indent="0" algn="ctr" rtl="0">
              <a:spcBef>
                <a:spcPts val="0"/>
              </a:spcBef>
              <a:buNone/>
              <a:defRPr sz="3600" b="1">
                <a:solidFill>
                  <a:srgbClr val="83DFFE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301915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kstbokser /m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30119" y="2862358"/>
            <a:ext cx="2925556" cy="684085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98893" y="2862358"/>
            <a:ext cx="2925556" cy="684085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3"/>
          </p:nvPr>
        </p:nvSpPr>
        <p:spPr>
          <a:xfrm>
            <a:off x="630119" y="3796675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698893" y="3796675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13" name="Rett linje 12"/>
          <p:cNvCxnSpPr/>
          <p:nvPr/>
        </p:nvCxnSpPr>
        <p:spPr>
          <a:xfrm>
            <a:off x="4050771" y="2781349"/>
            <a:ext cx="0" cy="1296161"/>
          </a:xfrm>
          <a:prstGeom prst="line">
            <a:avLst/>
          </a:prstGeom>
          <a:ln w="50800">
            <a:solidFill>
              <a:srgbClr val="38CC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>
            <a:off x="8119543" y="2781349"/>
            <a:ext cx="0" cy="1296161"/>
          </a:xfrm>
          <a:prstGeom prst="line">
            <a:avLst/>
          </a:prstGeom>
          <a:ln w="50800">
            <a:solidFill>
              <a:srgbClr val="38CC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8767663" y="2862358"/>
            <a:ext cx="2925556" cy="684085"/>
          </a:xfrm>
        </p:spPr>
        <p:txBody>
          <a:bodyPr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6" name="Plassholder for tekst 10"/>
          <p:cNvSpPr>
            <a:spLocks noGrp="1"/>
          </p:cNvSpPr>
          <p:nvPr>
            <p:ph type="body" sz="quarter" idx="16"/>
          </p:nvPr>
        </p:nvSpPr>
        <p:spPr>
          <a:xfrm>
            <a:off x="8767665" y="3796675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9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1732874" y="1872235"/>
            <a:ext cx="720047" cy="72000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0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5801647" y="1872235"/>
            <a:ext cx="720047" cy="720000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1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9870418" y="1872235"/>
            <a:ext cx="720047" cy="720000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853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kstbokser /m ikoner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295437" y="1404177"/>
            <a:ext cx="7021335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2295437" y="2988374"/>
            <a:ext cx="7021335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3"/>
          </p:nvPr>
        </p:nvSpPr>
        <p:spPr>
          <a:xfrm>
            <a:off x="2295437" y="1847032"/>
            <a:ext cx="7021335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2295437" y="3436631"/>
            <a:ext cx="7021335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13" name="Rett linje 12"/>
          <p:cNvCxnSpPr/>
          <p:nvPr/>
        </p:nvCxnSpPr>
        <p:spPr>
          <a:xfrm>
            <a:off x="1704924" y="1575198"/>
            <a:ext cx="0" cy="774097"/>
          </a:xfrm>
          <a:prstGeom prst="line">
            <a:avLst/>
          </a:prstGeom>
          <a:ln w="50800">
            <a:solidFill>
              <a:srgbClr val="38CC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>
            <a:off x="1704924" y="3161196"/>
            <a:ext cx="0" cy="774097"/>
          </a:xfrm>
          <a:prstGeom prst="line">
            <a:avLst/>
          </a:prstGeom>
          <a:ln w="50800">
            <a:solidFill>
              <a:srgbClr val="38CC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2295437" y="4617577"/>
            <a:ext cx="7021335" cy="336135"/>
          </a:xfrm>
        </p:spPr>
        <p:txBody>
          <a:bodyPr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6" name="Plassholder for tekst 10"/>
          <p:cNvSpPr>
            <a:spLocks noGrp="1"/>
          </p:cNvSpPr>
          <p:nvPr>
            <p:ph type="body" sz="quarter" idx="16"/>
          </p:nvPr>
        </p:nvSpPr>
        <p:spPr>
          <a:xfrm>
            <a:off x="2295437" y="5013628"/>
            <a:ext cx="7021335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17" name="Rett linje 16"/>
          <p:cNvCxnSpPr/>
          <p:nvPr/>
        </p:nvCxnSpPr>
        <p:spPr>
          <a:xfrm>
            <a:off x="1704924" y="4763397"/>
            <a:ext cx="0" cy="774097"/>
          </a:xfrm>
          <a:prstGeom prst="line">
            <a:avLst/>
          </a:prstGeom>
          <a:ln w="50800">
            <a:solidFill>
              <a:srgbClr val="38CC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513098" y="1602245"/>
            <a:ext cx="720047" cy="72000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19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513098" y="3188244"/>
            <a:ext cx="720047" cy="72000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0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513098" y="4790444"/>
            <a:ext cx="720047" cy="720000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705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kstbokser /m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1908364" y="1917239"/>
            <a:ext cx="4140787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1908364" y="4064909"/>
            <a:ext cx="4140787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3"/>
          </p:nvPr>
        </p:nvSpPr>
        <p:spPr>
          <a:xfrm>
            <a:off x="1908364" y="2360096"/>
            <a:ext cx="4140787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1908364" y="4500564"/>
            <a:ext cx="4140787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8" name="Plassholder for tekst 2"/>
          <p:cNvSpPr>
            <a:spLocks noGrp="1"/>
          </p:cNvSpPr>
          <p:nvPr>
            <p:ph type="body" idx="15" hasCustomPrompt="1"/>
          </p:nvPr>
        </p:nvSpPr>
        <p:spPr>
          <a:xfrm>
            <a:off x="7727069" y="1917239"/>
            <a:ext cx="4140787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16" hasCustomPrompt="1"/>
          </p:nvPr>
        </p:nvSpPr>
        <p:spPr>
          <a:xfrm>
            <a:off x="7727069" y="4064909"/>
            <a:ext cx="4140787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20" name="Plassholder for tekst 1"/>
          <p:cNvSpPr>
            <a:spLocks noGrp="1"/>
          </p:cNvSpPr>
          <p:nvPr>
            <p:ph type="body" sz="quarter" idx="17"/>
          </p:nvPr>
        </p:nvSpPr>
        <p:spPr>
          <a:xfrm>
            <a:off x="7727069" y="2360096"/>
            <a:ext cx="4140787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1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7727069" y="4500564"/>
            <a:ext cx="4140787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828157" y="1917240"/>
            <a:ext cx="739848" cy="739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22" name="Ellipse 21"/>
          <p:cNvSpPr>
            <a:spLocks noChangeAspect="1"/>
          </p:cNvSpPr>
          <p:nvPr/>
        </p:nvSpPr>
        <p:spPr>
          <a:xfrm>
            <a:off x="828157" y="4064857"/>
            <a:ext cx="739848" cy="739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>
            <a:spLocks noChangeAspect="1"/>
          </p:cNvSpPr>
          <p:nvPr/>
        </p:nvSpPr>
        <p:spPr>
          <a:xfrm>
            <a:off x="6643264" y="1917240"/>
            <a:ext cx="739848" cy="739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 rtl="0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24" name="Ellipse 23"/>
          <p:cNvSpPr>
            <a:spLocks noChangeAspect="1"/>
          </p:cNvSpPr>
          <p:nvPr/>
        </p:nvSpPr>
        <p:spPr>
          <a:xfrm>
            <a:off x="6643264" y="4064857"/>
            <a:ext cx="739848" cy="739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 rtl="0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938905" y="2024098"/>
            <a:ext cx="518352" cy="518465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5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938905" y="4175525"/>
            <a:ext cx="518352" cy="518465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6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6765889" y="2024098"/>
            <a:ext cx="518352" cy="518465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7" name="Plassholder for bilde 9"/>
          <p:cNvSpPr>
            <a:spLocks noGrp="1"/>
          </p:cNvSpPr>
          <p:nvPr>
            <p:ph type="pic" sz="quarter" idx="22" hasCustomPrompt="1"/>
          </p:nvPr>
        </p:nvSpPr>
        <p:spPr>
          <a:xfrm>
            <a:off x="6765889" y="4175525"/>
            <a:ext cx="518352" cy="518465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95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/m teks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793" cy="6858000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0120" y="2743544"/>
            <a:ext cx="7561437" cy="716629"/>
          </a:xfrm>
        </p:spPr>
        <p:txBody>
          <a:bodyPr>
            <a:normAutofit/>
          </a:bodyPr>
          <a:lstStyle>
            <a:lvl1pPr marL="0" indent="0" algn="l">
              <a:buNone/>
              <a:defRPr sz="2533">
                <a:solidFill>
                  <a:schemeClr val="tx1"/>
                </a:solidFill>
              </a:defRPr>
            </a:lvl1pPr>
            <a:lvl2pPr marL="457135" indent="0" algn="ctr">
              <a:buNone/>
              <a:defRPr sz="2000"/>
            </a:lvl2pPr>
            <a:lvl3pPr marL="914270" indent="0" algn="ctr">
              <a:buNone/>
              <a:defRPr sz="1733"/>
            </a:lvl3pPr>
            <a:lvl4pPr marL="1371406" indent="0" algn="ctr">
              <a:buNone/>
              <a:defRPr sz="1600"/>
            </a:lvl4pPr>
            <a:lvl5pPr marL="1828541" indent="0" algn="ctr">
              <a:buNone/>
              <a:defRPr sz="1600"/>
            </a:lvl5pPr>
            <a:lvl6pPr marL="2285676" indent="0" algn="ctr">
              <a:buNone/>
              <a:defRPr sz="1600"/>
            </a:lvl6pPr>
            <a:lvl7pPr marL="2742811" indent="0" algn="ctr">
              <a:buNone/>
              <a:defRPr sz="1600"/>
            </a:lvl7pPr>
            <a:lvl8pPr marL="3199947" indent="0" algn="ctr">
              <a:buNone/>
              <a:defRPr sz="1600"/>
            </a:lvl8pPr>
            <a:lvl9pPr marL="3657081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30122" y="1502854"/>
            <a:ext cx="7561437" cy="111614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smtClean="0"/>
              <a:t>Klikk for å redigere tittelstil</a:t>
            </a:r>
            <a:endParaRPr lang="en-GB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0" y="629459"/>
            <a:ext cx="2296821" cy="8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99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36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829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T Tittel, tekst og bil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30120" y="540068"/>
            <a:ext cx="5220992" cy="1008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360199" y="1251157"/>
            <a:ext cx="5375823" cy="512164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txBody>
          <a:bodyPr lIns="0" tIns="1079928" rIns="0" bIns="0" anchor="t" anchorCtr="1"/>
          <a:lstStyle>
            <a:lvl1pPr marL="0" indent="0">
              <a:buNone/>
              <a:defRPr sz="1733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Dra bildet til plassholderen eller klikk ikonet for å legge til</a:t>
            </a:r>
            <a:endParaRPr lang="en-GB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630120" y="2448307"/>
            <a:ext cx="5220992" cy="347978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333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333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/>
          </p:nvPr>
        </p:nvSpPr>
        <p:spPr>
          <a:xfrm>
            <a:off x="630281" y="2034256"/>
            <a:ext cx="5220833" cy="41405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2" name="Plassholder for dato 11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00" y="496862"/>
            <a:ext cx="1059993" cy="5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84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T Tittel og innho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00" y="496862"/>
            <a:ext cx="1059993" cy="538276"/>
          </a:xfrm>
          <a:prstGeom prst="rect">
            <a:avLst/>
          </a:prstGeom>
        </p:spPr>
      </p:pic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630120" y="2034256"/>
            <a:ext cx="9667837" cy="410451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0004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0120" y="2034257"/>
            <a:ext cx="7561437" cy="1655761"/>
          </a:xfrm>
        </p:spPr>
        <p:txBody>
          <a:bodyPr>
            <a:normAutofit/>
          </a:bodyPr>
          <a:lstStyle>
            <a:lvl1pPr marL="0" indent="0" algn="l">
              <a:buNone/>
              <a:defRPr sz="2533">
                <a:solidFill>
                  <a:schemeClr val="tx2"/>
                </a:solidFill>
              </a:defRPr>
            </a:lvl1pPr>
            <a:lvl2pPr marL="457135" indent="0" algn="ctr">
              <a:buNone/>
              <a:defRPr sz="2000"/>
            </a:lvl2pPr>
            <a:lvl3pPr marL="914270" indent="0" algn="ctr">
              <a:buNone/>
              <a:defRPr sz="1733"/>
            </a:lvl3pPr>
            <a:lvl4pPr marL="1371406" indent="0" algn="ctr">
              <a:buNone/>
              <a:defRPr sz="1600"/>
            </a:lvl4pPr>
            <a:lvl5pPr marL="1828541" indent="0" algn="ctr">
              <a:buNone/>
              <a:defRPr sz="1600"/>
            </a:lvl5pPr>
            <a:lvl6pPr marL="2285676" indent="0" algn="ctr">
              <a:buNone/>
              <a:defRPr sz="1600"/>
            </a:lvl6pPr>
            <a:lvl7pPr marL="2742811" indent="0" algn="ctr">
              <a:buNone/>
              <a:defRPr sz="1600"/>
            </a:lvl7pPr>
            <a:lvl8pPr marL="3199947" indent="0" algn="ctr">
              <a:buNone/>
              <a:defRPr sz="1600"/>
            </a:lvl8pPr>
            <a:lvl9pPr marL="3657081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30122" y="762001"/>
            <a:ext cx="7561437" cy="1116140"/>
          </a:xfrm>
        </p:spPr>
        <p:txBody>
          <a:bodyPr anchor="b"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77" y="1839831"/>
            <a:ext cx="4394300" cy="45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4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4398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stor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119" y="1764221"/>
            <a:ext cx="10929877" cy="457797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691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261" y="3573447"/>
            <a:ext cx="10933479" cy="1260157"/>
          </a:xfrm>
        </p:spPr>
        <p:txBody>
          <a:bodyPr>
            <a:normAutofit/>
          </a:bodyPr>
          <a:lstStyle>
            <a:lvl1pPr marL="0" indent="0">
              <a:spcBef>
                <a:spcPts val="249"/>
              </a:spcBef>
              <a:buNone/>
              <a:defRPr sz="2533">
                <a:solidFill>
                  <a:schemeClr val="tx1"/>
                </a:solidFill>
              </a:defRPr>
            </a:lvl1pPr>
            <a:lvl2pPr marL="4571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371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30119" y="2106264"/>
            <a:ext cx="10933479" cy="1008125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646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midt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261" y="3573447"/>
            <a:ext cx="10933479" cy="1260157"/>
          </a:xfrm>
        </p:spPr>
        <p:txBody>
          <a:bodyPr>
            <a:normAutofit/>
          </a:bodyPr>
          <a:lstStyle>
            <a:lvl1pPr marL="0" indent="0" algn="ctr">
              <a:spcBef>
                <a:spcPts val="249"/>
              </a:spcBef>
              <a:buNone/>
              <a:defRPr sz="2533">
                <a:solidFill>
                  <a:schemeClr val="tx1"/>
                </a:solidFill>
              </a:defRPr>
            </a:lvl1pPr>
            <a:lvl2pPr marL="4571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371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30119" y="2106264"/>
            <a:ext cx="10933479" cy="1008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smtClean="0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837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30120" y="540068"/>
            <a:ext cx="5220992" cy="10081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360199" y="1251157"/>
            <a:ext cx="5375823" cy="512164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txBody>
          <a:bodyPr lIns="0" tIns="1079928" rIns="0" bIns="0" anchor="t" anchorCtr="1"/>
          <a:lstStyle>
            <a:lvl1pPr marL="0" indent="0">
              <a:buNone/>
              <a:defRPr sz="1733"/>
            </a:lvl1pPr>
          </a:lstStyle>
          <a:p>
            <a:r>
              <a:rPr lang="nb-NO" smtClean="0"/>
              <a:t>Dra bildet til plassholderen eller klikk ikonet for å legge til</a:t>
            </a:r>
            <a:endParaRPr lang="en-GB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630120" y="2448307"/>
            <a:ext cx="5220992" cy="347978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  <a:lvl2pPr>
              <a:defRPr sz="1333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/>
          </p:nvPr>
        </p:nvSpPr>
        <p:spPr>
          <a:xfrm>
            <a:off x="630281" y="2034256"/>
            <a:ext cx="5220833" cy="41405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2" name="Plassholder for dato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03.11.2016</a:t>
            </a:fld>
            <a:endParaRPr lang="nb-NO" dirty="0"/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45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/m teks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2193" cy="6857663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0120" y="2743544"/>
            <a:ext cx="7561437" cy="716629"/>
          </a:xfrm>
        </p:spPr>
        <p:txBody>
          <a:bodyPr>
            <a:normAutofit/>
          </a:bodyPr>
          <a:lstStyle>
            <a:lvl1pPr marL="0" indent="0" algn="l">
              <a:buNone/>
              <a:defRPr sz="2533">
                <a:solidFill>
                  <a:schemeClr val="tx1"/>
                </a:solidFill>
              </a:defRPr>
            </a:lvl1pPr>
            <a:lvl2pPr marL="457135" indent="0" algn="ctr">
              <a:buNone/>
              <a:defRPr sz="2000"/>
            </a:lvl2pPr>
            <a:lvl3pPr marL="914270" indent="0" algn="ctr">
              <a:buNone/>
              <a:defRPr sz="1733"/>
            </a:lvl3pPr>
            <a:lvl4pPr marL="1371406" indent="0" algn="ctr">
              <a:buNone/>
              <a:defRPr sz="1600"/>
            </a:lvl4pPr>
            <a:lvl5pPr marL="1828541" indent="0" algn="ctr">
              <a:buNone/>
              <a:defRPr sz="1600"/>
            </a:lvl5pPr>
            <a:lvl6pPr marL="2285676" indent="0" algn="ctr">
              <a:buNone/>
              <a:defRPr sz="1600"/>
            </a:lvl6pPr>
            <a:lvl7pPr marL="2742811" indent="0" algn="ctr">
              <a:buNone/>
              <a:defRPr sz="1600"/>
            </a:lvl7pPr>
            <a:lvl8pPr marL="3199947" indent="0" algn="ctr">
              <a:buNone/>
              <a:defRPr sz="1600"/>
            </a:lvl8pPr>
            <a:lvl9pPr marL="3657081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30122" y="1502854"/>
            <a:ext cx="7561437" cy="111614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 smtClean="0"/>
              <a:t>Klikk for å redigere tittelstil</a:t>
            </a:r>
            <a:endParaRPr lang="en-GB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0" y="629459"/>
            <a:ext cx="2296821" cy="8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10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119445" y="0"/>
            <a:ext cx="6072555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txBody>
          <a:bodyPr lIns="0" tIns="1079928" rIns="0" bIns="0" anchor="t" anchorCtr="1"/>
          <a:lstStyle>
            <a:lvl1pPr marL="0" indent="0">
              <a:buNone/>
              <a:defRPr sz="1733"/>
            </a:lvl1pPr>
          </a:lstStyle>
          <a:p>
            <a:r>
              <a:rPr lang="nb-NO" smtClean="0"/>
              <a:t>Dra bildet til plassholderen eller klikk ikonet for å legge til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121" y="540068"/>
            <a:ext cx="4868671" cy="10081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630121" y="2034256"/>
            <a:ext cx="4868671" cy="41045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10521200" y="496862"/>
            <a:ext cx="1059993" cy="538276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 baseline="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3" name="Rektangel 12"/>
          <p:cNvSpPr/>
          <p:nvPr userDrawn="1"/>
        </p:nvSpPr>
        <p:spPr>
          <a:xfrm>
            <a:off x="6092903" y="1"/>
            <a:ext cx="36007" cy="6858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887837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/m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30120" y="540068"/>
            <a:ext cx="5220992" cy="10081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630120" y="2448307"/>
            <a:ext cx="5220992" cy="347978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  <a:lvl2pPr>
              <a:defRPr sz="1333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/>
          </p:nvPr>
        </p:nvSpPr>
        <p:spPr>
          <a:xfrm>
            <a:off x="630281" y="2034256"/>
            <a:ext cx="5220833" cy="41405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2" name="Plassholder for dato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03.11.2016</a:t>
            </a:fld>
            <a:endParaRPr lang="nb-NO" dirty="0"/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84" y="2808351"/>
            <a:ext cx="5349645" cy="34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18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30121" y="1035129"/>
            <a:ext cx="9460799" cy="511984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txBody>
          <a:bodyPr lIns="0" tIns="1079928" rIns="0" bIns="0" anchor="t" anchorCtr="1"/>
          <a:lstStyle>
            <a:lvl1pPr marL="0" indent="0">
              <a:buNone/>
              <a:defRPr sz="1733"/>
            </a:lvl1pPr>
          </a:lstStyle>
          <a:p>
            <a:r>
              <a:rPr lang="nb-NO" smtClean="0"/>
              <a:t>Dra bildet til plassholderen eller klikk ikonet for å legge til</a:t>
            </a:r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30119" y="6349395"/>
            <a:ext cx="9460799" cy="328132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en-GB" dirty="0" err="1"/>
              <a:t>Bildetekst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96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" y="0"/>
            <a:ext cx="12193719" cy="6858000"/>
          </a:xfrm>
          <a:prstGeom prst="rect">
            <a:avLst/>
          </a:prstGeom>
          <a:solidFill>
            <a:srgbClr val="F1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3717" cy="589753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txBody>
          <a:bodyPr lIns="0" tIns="1079928" rIns="0" bIns="0" anchor="t" anchorCtr="1"/>
          <a:lstStyle>
            <a:lvl1pPr marL="0" indent="0">
              <a:buNone/>
              <a:defRPr sz="1733"/>
            </a:lvl1pPr>
          </a:lstStyle>
          <a:p>
            <a:r>
              <a:rPr lang="nb-NO" smtClean="0"/>
              <a:t>Dra bildet til plassholderen eller klikk ikonet for å legge til</a:t>
            </a:r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30119" y="6246782"/>
            <a:ext cx="9460799" cy="328132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en-GB" dirty="0" err="1"/>
              <a:t>Bildetekst</a:t>
            </a:r>
            <a:endParaRPr lang="en-GB" dirty="0"/>
          </a:p>
        </p:txBody>
      </p:sp>
      <p:sp>
        <p:nvSpPr>
          <p:cNvPr id="4" name="Plassholder f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10521200" y="496862"/>
            <a:ext cx="1059993" cy="538276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 baseline="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9797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30120" y="2034256"/>
            <a:ext cx="5220992" cy="41045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60199" y="2034256"/>
            <a:ext cx="5220992" cy="41045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325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120" y="2034255"/>
            <a:ext cx="5220992" cy="684085"/>
          </a:xfrm>
        </p:spPr>
        <p:txBody>
          <a:bodyPr anchor="t">
            <a:normAutofit/>
          </a:bodyPr>
          <a:lstStyle>
            <a:lvl1pPr marL="0" indent="0">
              <a:buNone/>
              <a:defRPr sz="2533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120" y="2718341"/>
            <a:ext cx="5220992" cy="342042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61048" y="2034255"/>
            <a:ext cx="5220992" cy="684085"/>
          </a:xfrm>
        </p:spPr>
        <p:txBody>
          <a:bodyPr anchor="t">
            <a:normAutofit/>
          </a:bodyPr>
          <a:lstStyle>
            <a:lvl1pPr marL="0" indent="0">
              <a:buNone/>
              <a:defRPr sz="2533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61048" y="2718341"/>
            <a:ext cx="5220992" cy="342042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994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36062" y="3240406"/>
            <a:ext cx="2925556" cy="684085"/>
          </a:xfrm>
        </p:spPr>
        <p:txBody>
          <a:bodyPr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34982" y="3240406"/>
            <a:ext cx="2925556" cy="684085"/>
          </a:xfrm>
        </p:spPr>
        <p:txBody>
          <a:bodyPr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3"/>
          </p:nvPr>
        </p:nvSpPr>
        <p:spPr>
          <a:xfrm>
            <a:off x="536062" y="4176522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634982" y="4176522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8698722" y="3240406"/>
            <a:ext cx="2925556" cy="684085"/>
          </a:xfrm>
        </p:spPr>
        <p:txBody>
          <a:bodyPr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6" name="Plassholder for tekst 10"/>
          <p:cNvSpPr>
            <a:spLocks noGrp="1"/>
          </p:cNvSpPr>
          <p:nvPr>
            <p:ph type="body" sz="quarter" idx="16"/>
          </p:nvPr>
        </p:nvSpPr>
        <p:spPr>
          <a:xfrm>
            <a:off x="8695121" y="4176522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1" y="2716540"/>
            <a:ext cx="12193719" cy="0"/>
          </a:xfrm>
          <a:prstGeom prst="line">
            <a:avLst/>
          </a:prstGeom>
          <a:ln w="50800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lassholder for tekst 23"/>
          <p:cNvSpPr>
            <a:spLocks noGrp="1"/>
          </p:cNvSpPr>
          <p:nvPr>
            <p:ph type="body" sz="quarter" idx="17" hasCustomPrompt="1"/>
          </p:nvPr>
        </p:nvSpPr>
        <p:spPr>
          <a:xfrm>
            <a:off x="5955533" y="2585125"/>
            <a:ext cx="282655" cy="282636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/>
            </a:solidFill>
          </a:ln>
        </p:spPr>
        <p:txBody>
          <a:bodyPr lIns="34288" tIns="17144" rIns="34288" bIns="17144"/>
          <a:lstStyle>
            <a:lvl1pPr marL="0" indent="0">
              <a:buNone/>
              <a:defRPr sz="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5" name="Plassholder for tekst 24"/>
          <p:cNvSpPr>
            <a:spLocks noGrp="1"/>
          </p:cNvSpPr>
          <p:nvPr>
            <p:ph type="body" sz="quarter" idx="18" hasCustomPrompt="1"/>
          </p:nvPr>
        </p:nvSpPr>
        <p:spPr>
          <a:xfrm>
            <a:off x="1884058" y="2585125"/>
            <a:ext cx="282655" cy="282636"/>
          </a:xfrm>
          <a:prstGeom prst="rect">
            <a:avLst/>
          </a:prstGeom>
          <a:solidFill>
            <a:srgbClr val="28CD94"/>
          </a:solidFill>
          <a:ln w="50800">
            <a:solidFill>
              <a:schemeClr val="bg1"/>
            </a:solidFill>
          </a:ln>
        </p:spPr>
        <p:txBody>
          <a:bodyPr lIns="34288" tIns="17144" rIns="34288" bIns="17144"/>
          <a:lstStyle>
            <a:lvl1pPr marL="0" indent="0">
              <a:buNone/>
              <a:defRPr sz="133" baseline="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6" name="Plassholder for tekst 25"/>
          <p:cNvSpPr>
            <a:spLocks noGrp="1"/>
          </p:cNvSpPr>
          <p:nvPr>
            <p:ph type="body" sz="quarter" idx="19" hasCustomPrompt="1"/>
          </p:nvPr>
        </p:nvSpPr>
        <p:spPr>
          <a:xfrm>
            <a:off x="10021605" y="2585125"/>
            <a:ext cx="282655" cy="282636"/>
          </a:xfrm>
          <a:prstGeom prst="triangle">
            <a:avLst/>
          </a:prstGeom>
          <a:solidFill>
            <a:schemeClr val="accent5"/>
          </a:solidFill>
          <a:ln w="50800">
            <a:solidFill>
              <a:schemeClr val="bg1"/>
            </a:solidFill>
          </a:ln>
        </p:spPr>
        <p:txBody>
          <a:bodyPr lIns="34288" tIns="17144" rIns="34288" bIns="17144"/>
          <a:lstStyle>
            <a:lvl1pPr marL="0" indent="0">
              <a:buNone/>
              <a:defRPr sz="133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7" name="Plassholder for tekst 2"/>
          <p:cNvSpPr>
            <a:spLocks noGrp="1"/>
          </p:cNvSpPr>
          <p:nvPr>
            <p:ph type="body" idx="20" hasCustomPrompt="1"/>
          </p:nvPr>
        </p:nvSpPr>
        <p:spPr>
          <a:xfrm>
            <a:off x="1361778" y="1782223"/>
            <a:ext cx="1347997" cy="498597"/>
          </a:xfrm>
        </p:spPr>
        <p:txBody>
          <a:bodyPr wrap="square" anchor="t">
            <a:spAutoFit/>
          </a:bodyPr>
          <a:lstStyle>
            <a:lvl1pPr marL="0" indent="0" algn="ctr" rtl="0">
              <a:spcBef>
                <a:spcPts val="0"/>
              </a:spcBef>
              <a:buNone/>
              <a:defRPr sz="3600" b="1">
                <a:solidFill>
                  <a:srgbClr val="DADADA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00:00</a:t>
            </a:r>
          </a:p>
        </p:txBody>
      </p:sp>
      <p:sp>
        <p:nvSpPr>
          <p:cNvPr id="28" name="Plassholder for tekst 4"/>
          <p:cNvSpPr>
            <a:spLocks noGrp="1"/>
          </p:cNvSpPr>
          <p:nvPr>
            <p:ph type="body" sz="quarter" idx="21" hasCustomPrompt="1"/>
          </p:nvPr>
        </p:nvSpPr>
        <p:spPr>
          <a:xfrm>
            <a:off x="5433251" y="1782223"/>
            <a:ext cx="1347997" cy="498597"/>
          </a:xfrm>
        </p:spPr>
        <p:txBody>
          <a:bodyPr anchor="t">
            <a:spAutoFit/>
          </a:bodyPr>
          <a:lstStyle>
            <a:lvl1pPr marL="0" indent="0" algn="ctr" rtl="0">
              <a:spcBef>
                <a:spcPts val="0"/>
              </a:spcBef>
              <a:buNone/>
              <a:defRPr sz="3600" b="1">
                <a:solidFill>
                  <a:srgbClr val="DADADA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00:00</a:t>
            </a:r>
          </a:p>
        </p:txBody>
      </p:sp>
      <p:sp>
        <p:nvSpPr>
          <p:cNvPr id="29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9496135" y="1782223"/>
            <a:ext cx="1347997" cy="498597"/>
          </a:xfrm>
        </p:spPr>
        <p:txBody>
          <a:bodyPr anchor="t">
            <a:spAutoFit/>
          </a:bodyPr>
          <a:lstStyle>
            <a:lvl1pPr marL="0" indent="0" algn="ctr" rtl="0">
              <a:spcBef>
                <a:spcPts val="0"/>
              </a:spcBef>
              <a:buNone/>
              <a:defRPr sz="3600" b="1">
                <a:solidFill>
                  <a:srgbClr val="DADADA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547617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okser /m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30119" y="2862358"/>
            <a:ext cx="2925556" cy="684085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98893" y="2862358"/>
            <a:ext cx="2925556" cy="684085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3"/>
          </p:nvPr>
        </p:nvSpPr>
        <p:spPr>
          <a:xfrm>
            <a:off x="630119" y="3796675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698893" y="3796675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13" name="Rett linje 12"/>
          <p:cNvCxnSpPr/>
          <p:nvPr userDrawn="1"/>
        </p:nvCxnSpPr>
        <p:spPr>
          <a:xfrm>
            <a:off x="4050771" y="2781349"/>
            <a:ext cx="0" cy="1296161"/>
          </a:xfrm>
          <a:prstGeom prst="line">
            <a:avLst/>
          </a:prstGeom>
          <a:ln w="50800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 userDrawn="1"/>
        </p:nvCxnSpPr>
        <p:spPr>
          <a:xfrm>
            <a:off x="8119543" y="2781349"/>
            <a:ext cx="0" cy="1296161"/>
          </a:xfrm>
          <a:prstGeom prst="line">
            <a:avLst/>
          </a:prstGeom>
          <a:ln w="50800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8767663" y="2862358"/>
            <a:ext cx="2925556" cy="684085"/>
          </a:xfrm>
        </p:spPr>
        <p:txBody>
          <a:bodyPr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6" name="Plassholder for tekst 10"/>
          <p:cNvSpPr>
            <a:spLocks noGrp="1"/>
          </p:cNvSpPr>
          <p:nvPr>
            <p:ph type="body" sz="quarter" idx="16"/>
          </p:nvPr>
        </p:nvSpPr>
        <p:spPr>
          <a:xfrm>
            <a:off x="8767665" y="3796675"/>
            <a:ext cx="2925556" cy="1106796"/>
          </a:xfrm>
          <a:prstGeom prst="rect">
            <a:avLst/>
          </a:prstGeom>
        </p:spPr>
        <p:txBody>
          <a:bodyPr lIns="0" tIns="0" rIns="0" bIns="0"/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9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1732874" y="1872235"/>
            <a:ext cx="720047" cy="72000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0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5801647" y="1872235"/>
            <a:ext cx="720047" cy="720000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1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9870418" y="1872235"/>
            <a:ext cx="720047" cy="720000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432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bokser /ikoner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295437" y="1404177"/>
            <a:ext cx="7021335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2295437" y="2988374"/>
            <a:ext cx="7021335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3"/>
          </p:nvPr>
        </p:nvSpPr>
        <p:spPr>
          <a:xfrm>
            <a:off x="2295437" y="1847032"/>
            <a:ext cx="7021335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2295437" y="3436631"/>
            <a:ext cx="7021335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13" name="Rett linje 12"/>
          <p:cNvCxnSpPr/>
          <p:nvPr userDrawn="1"/>
        </p:nvCxnSpPr>
        <p:spPr>
          <a:xfrm>
            <a:off x="1704924" y="1575198"/>
            <a:ext cx="0" cy="774097"/>
          </a:xfrm>
          <a:prstGeom prst="line">
            <a:avLst/>
          </a:prstGeom>
          <a:ln w="50800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 userDrawn="1"/>
        </p:nvCxnSpPr>
        <p:spPr>
          <a:xfrm>
            <a:off x="1704924" y="3161196"/>
            <a:ext cx="0" cy="774097"/>
          </a:xfrm>
          <a:prstGeom prst="line">
            <a:avLst/>
          </a:prstGeom>
          <a:ln w="50800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2295437" y="4617577"/>
            <a:ext cx="7021335" cy="336135"/>
          </a:xfrm>
        </p:spPr>
        <p:txBody>
          <a:bodyPr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6" name="Plassholder for tekst 10"/>
          <p:cNvSpPr>
            <a:spLocks noGrp="1"/>
          </p:cNvSpPr>
          <p:nvPr>
            <p:ph type="body" sz="quarter" idx="16"/>
          </p:nvPr>
        </p:nvSpPr>
        <p:spPr>
          <a:xfrm>
            <a:off x="2295437" y="5013628"/>
            <a:ext cx="7021335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cxnSp>
        <p:nvCxnSpPr>
          <p:cNvPr id="17" name="Rett linje 16"/>
          <p:cNvCxnSpPr/>
          <p:nvPr userDrawn="1"/>
        </p:nvCxnSpPr>
        <p:spPr>
          <a:xfrm>
            <a:off x="1704924" y="4763397"/>
            <a:ext cx="0" cy="774097"/>
          </a:xfrm>
          <a:prstGeom prst="line">
            <a:avLst/>
          </a:prstGeom>
          <a:ln w="50800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513098" y="1602245"/>
            <a:ext cx="720047" cy="72000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19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513098" y="3188244"/>
            <a:ext cx="720047" cy="72000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0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513098" y="4790444"/>
            <a:ext cx="720047" cy="720000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269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kstbokser /m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1908364" y="1917239"/>
            <a:ext cx="4140787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1908364" y="4064909"/>
            <a:ext cx="4140787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3"/>
          </p:nvPr>
        </p:nvSpPr>
        <p:spPr>
          <a:xfrm>
            <a:off x="1908364" y="2360096"/>
            <a:ext cx="4140787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1908364" y="4500564"/>
            <a:ext cx="4140787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8" name="Plassholder for tekst 2"/>
          <p:cNvSpPr>
            <a:spLocks noGrp="1"/>
          </p:cNvSpPr>
          <p:nvPr>
            <p:ph type="body" idx="15" hasCustomPrompt="1"/>
          </p:nvPr>
        </p:nvSpPr>
        <p:spPr>
          <a:xfrm>
            <a:off x="7727069" y="1917239"/>
            <a:ext cx="4140787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16" hasCustomPrompt="1"/>
          </p:nvPr>
        </p:nvSpPr>
        <p:spPr>
          <a:xfrm>
            <a:off x="7727069" y="4064909"/>
            <a:ext cx="4140787" cy="336135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533" b="1">
                <a:solidFill>
                  <a:schemeClr val="tx1"/>
                </a:solidFill>
              </a:defRPr>
            </a:lvl1pPr>
            <a:lvl2pPr marL="457135" indent="0">
              <a:buNone/>
              <a:defRPr sz="2000" b="1"/>
            </a:lvl2pPr>
            <a:lvl3pPr marL="914270" indent="0">
              <a:buNone/>
              <a:defRPr sz="1733" b="1"/>
            </a:lvl3pPr>
            <a:lvl4pPr marL="1371406" indent="0">
              <a:buNone/>
              <a:defRPr sz="1600" b="1"/>
            </a:lvl4pPr>
            <a:lvl5pPr marL="1828541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1" indent="0">
              <a:buNone/>
              <a:defRPr sz="1600" b="1"/>
            </a:lvl7pPr>
            <a:lvl8pPr marL="3199947" indent="0">
              <a:buNone/>
              <a:defRPr sz="1600" b="1"/>
            </a:lvl8pPr>
            <a:lvl9pPr marL="3657081" indent="0">
              <a:buNone/>
              <a:defRPr sz="1600" b="1"/>
            </a:lvl9pPr>
          </a:lstStyle>
          <a:p>
            <a:pPr lvl="0"/>
            <a:r>
              <a:rPr lang="nb-NO" dirty="0"/>
              <a:t>Tittel</a:t>
            </a:r>
          </a:p>
        </p:txBody>
      </p:sp>
      <p:sp>
        <p:nvSpPr>
          <p:cNvPr id="20" name="Plassholder for tekst 1"/>
          <p:cNvSpPr>
            <a:spLocks noGrp="1"/>
          </p:cNvSpPr>
          <p:nvPr>
            <p:ph type="body" sz="quarter" idx="17"/>
          </p:nvPr>
        </p:nvSpPr>
        <p:spPr>
          <a:xfrm>
            <a:off x="7727069" y="2360096"/>
            <a:ext cx="4140787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1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7727069" y="4500564"/>
            <a:ext cx="4140787" cy="810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67">
                <a:solidFill>
                  <a:schemeClr val="tx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Ellipse 3"/>
          <p:cNvSpPr>
            <a:spLocks noChangeAspect="1"/>
          </p:cNvSpPr>
          <p:nvPr userDrawn="1"/>
        </p:nvSpPr>
        <p:spPr>
          <a:xfrm>
            <a:off x="828157" y="1917240"/>
            <a:ext cx="739848" cy="739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/>
          </a:p>
        </p:txBody>
      </p:sp>
      <p:sp>
        <p:nvSpPr>
          <p:cNvPr id="22" name="Ellipse 21"/>
          <p:cNvSpPr>
            <a:spLocks noChangeAspect="1"/>
          </p:cNvSpPr>
          <p:nvPr userDrawn="1"/>
        </p:nvSpPr>
        <p:spPr>
          <a:xfrm>
            <a:off x="828157" y="4064857"/>
            <a:ext cx="739848" cy="739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 dirty="0"/>
          </a:p>
        </p:txBody>
      </p:sp>
      <p:sp>
        <p:nvSpPr>
          <p:cNvPr id="23" name="Ellipse 22"/>
          <p:cNvSpPr>
            <a:spLocks noChangeAspect="1"/>
          </p:cNvSpPr>
          <p:nvPr userDrawn="1"/>
        </p:nvSpPr>
        <p:spPr>
          <a:xfrm>
            <a:off x="6643264" y="1917240"/>
            <a:ext cx="739848" cy="739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 rtl="0"/>
            <a:endParaRPr lang="en-GB" sz="2400"/>
          </a:p>
        </p:txBody>
      </p:sp>
      <p:sp>
        <p:nvSpPr>
          <p:cNvPr id="24" name="Ellipse 23"/>
          <p:cNvSpPr>
            <a:spLocks noChangeAspect="1"/>
          </p:cNvSpPr>
          <p:nvPr userDrawn="1"/>
        </p:nvSpPr>
        <p:spPr>
          <a:xfrm>
            <a:off x="6643264" y="4064857"/>
            <a:ext cx="739848" cy="739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 rtl="0"/>
            <a:endParaRPr lang="en-GB" sz="2400" dirty="0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9" hasCustomPrompt="1"/>
          </p:nvPr>
        </p:nvSpPr>
        <p:spPr>
          <a:xfrm>
            <a:off x="938905" y="2024098"/>
            <a:ext cx="518352" cy="518465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5" name="Plassholder for bilde 9"/>
          <p:cNvSpPr>
            <a:spLocks noGrp="1"/>
          </p:cNvSpPr>
          <p:nvPr>
            <p:ph type="pic" sz="quarter" idx="20" hasCustomPrompt="1"/>
          </p:nvPr>
        </p:nvSpPr>
        <p:spPr>
          <a:xfrm>
            <a:off x="938905" y="4175525"/>
            <a:ext cx="518352" cy="518465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6" name="Plassholder for bilde 9"/>
          <p:cNvSpPr>
            <a:spLocks noGrp="1"/>
          </p:cNvSpPr>
          <p:nvPr>
            <p:ph type="pic" sz="quarter" idx="21" hasCustomPrompt="1"/>
          </p:nvPr>
        </p:nvSpPr>
        <p:spPr>
          <a:xfrm>
            <a:off x="6765889" y="2024098"/>
            <a:ext cx="518352" cy="518465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  <p:sp>
        <p:nvSpPr>
          <p:cNvPr id="27" name="Plassholder for bilde 9"/>
          <p:cNvSpPr>
            <a:spLocks noGrp="1"/>
          </p:cNvSpPr>
          <p:nvPr>
            <p:ph type="pic" sz="quarter" idx="22" hasCustomPrompt="1"/>
          </p:nvPr>
        </p:nvSpPr>
        <p:spPr>
          <a:xfrm>
            <a:off x="6765889" y="4175525"/>
            <a:ext cx="518352" cy="518465"/>
          </a:xfrm>
        </p:spPr>
        <p:txBody>
          <a:bodyPr>
            <a:normAutofit/>
          </a:bodyPr>
          <a:lstStyle>
            <a:lvl1pPr marL="0" indent="0" algn="ctr" rtl="0">
              <a:buNone/>
              <a:defRPr sz="800"/>
            </a:lvl1pPr>
          </a:lstStyle>
          <a:p>
            <a:r>
              <a:rPr lang="en-GB" sz="667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21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" y="0"/>
            <a:ext cx="12193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0120" y="2034257"/>
            <a:ext cx="7561437" cy="1655761"/>
          </a:xfrm>
        </p:spPr>
        <p:txBody>
          <a:bodyPr>
            <a:normAutofit/>
          </a:bodyPr>
          <a:lstStyle>
            <a:lvl1pPr marL="0" indent="0" algn="l">
              <a:buNone/>
              <a:defRPr sz="2533">
                <a:solidFill>
                  <a:schemeClr val="tx1"/>
                </a:solidFill>
              </a:defRPr>
            </a:lvl1pPr>
            <a:lvl2pPr marL="457135" indent="0" algn="ctr">
              <a:buNone/>
              <a:defRPr sz="2000"/>
            </a:lvl2pPr>
            <a:lvl3pPr marL="914270" indent="0" algn="ctr">
              <a:buNone/>
              <a:defRPr sz="1733"/>
            </a:lvl3pPr>
            <a:lvl4pPr marL="1371406" indent="0" algn="ctr">
              <a:buNone/>
              <a:defRPr sz="1600"/>
            </a:lvl4pPr>
            <a:lvl5pPr marL="1828541" indent="0" algn="ctr">
              <a:buNone/>
              <a:defRPr sz="1600"/>
            </a:lvl5pPr>
            <a:lvl6pPr marL="2285676" indent="0" algn="ctr">
              <a:buNone/>
              <a:defRPr sz="1600"/>
            </a:lvl6pPr>
            <a:lvl7pPr marL="2742811" indent="0" algn="ctr">
              <a:buNone/>
              <a:defRPr sz="1600"/>
            </a:lvl7pPr>
            <a:lvl8pPr marL="3199947" indent="0" algn="ctr">
              <a:buNone/>
              <a:defRPr sz="1600"/>
            </a:lvl8pPr>
            <a:lvl9pPr marL="3657081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30122" y="762001"/>
            <a:ext cx="7561437" cy="1116140"/>
          </a:xfrm>
        </p:spPr>
        <p:txBody>
          <a:bodyPr anchor="b"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00" y="496862"/>
            <a:ext cx="1059993" cy="538276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77" y="1839831"/>
            <a:ext cx="4394300" cy="45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811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4353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82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75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stor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119" y="1764221"/>
            <a:ext cx="10929877" cy="457797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641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261" y="3573447"/>
            <a:ext cx="10933479" cy="1260157"/>
          </a:xfrm>
        </p:spPr>
        <p:txBody>
          <a:bodyPr>
            <a:normAutofit/>
          </a:bodyPr>
          <a:lstStyle>
            <a:lvl1pPr marL="0" indent="0">
              <a:spcBef>
                <a:spcPts val="249"/>
              </a:spcBef>
              <a:buNone/>
              <a:defRPr sz="2533">
                <a:solidFill>
                  <a:schemeClr val="tx1"/>
                </a:solidFill>
              </a:defRPr>
            </a:lvl1pPr>
            <a:lvl2pPr marL="4571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371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30119" y="2106264"/>
            <a:ext cx="10933479" cy="1008125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70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 midt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261" y="3573447"/>
            <a:ext cx="10933479" cy="1260157"/>
          </a:xfrm>
        </p:spPr>
        <p:txBody>
          <a:bodyPr>
            <a:normAutofit/>
          </a:bodyPr>
          <a:lstStyle>
            <a:lvl1pPr marL="0" indent="0" algn="ctr">
              <a:spcBef>
                <a:spcPts val="249"/>
              </a:spcBef>
              <a:buNone/>
              <a:defRPr sz="2533">
                <a:solidFill>
                  <a:schemeClr val="tx1"/>
                </a:solidFill>
              </a:defRPr>
            </a:lvl1pPr>
            <a:lvl2pPr marL="4571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371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30119" y="2106264"/>
            <a:ext cx="10933479" cy="1008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smtClean="0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02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30120" y="540068"/>
            <a:ext cx="5220992" cy="10081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360199" y="1251157"/>
            <a:ext cx="5375823" cy="512164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txBody>
          <a:bodyPr lIns="0" tIns="1079928" rIns="0" bIns="0" anchor="t" anchorCtr="1"/>
          <a:lstStyle>
            <a:lvl1pPr marL="0" indent="0">
              <a:buNone/>
              <a:defRPr sz="1733"/>
            </a:lvl1pPr>
          </a:lstStyle>
          <a:p>
            <a:r>
              <a:rPr lang="nb-NO" smtClean="0"/>
              <a:t>Dra bildet til plassholderen eller klikk ikonet for å legge til</a:t>
            </a:r>
            <a:endParaRPr lang="en-GB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630120" y="2448307"/>
            <a:ext cx="5220992" cy="347978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  <a:lvl2pPr>
              <a:defRPr sz="1333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/>
          </p:nvPr>
        </p:nvSpPr>
        <p:spPr>
          <a:xfrm>
            <a:off x="630281" y="2034256"/>
            <a:ext cx="5220833" cy="41405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2" name="Plassholder for dato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13" name="Plassholder for bunntekst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390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png"/><Relationship Id="rId26" Type="http://schemas.openxmlformats.org/officeDocument/2006/relationships/image" Target="../media/image2.png"/><Relationship Id="rId27" Type="http://schemas.openxmlformats.org/officeDocument/2006/relationships/image" Target="../media/image3.png"/><Relationship Id="rId28" Type="http://schemas.openxmlformats.org/officeDocument/2006/relationships/image" Target="../media/image4.png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6.png"/><Relationship Id="rId31" Type="http://schemas.openxmlformats.org/officeDocument/2006/relationships/image" Target="../media/image7.png"/><Relationship Id="rId32" Type="http://schemas.openxmlformats.org/officeDocument/2006/relationships/image" Target="../media/image8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9.png"/><Relationship Id="rId34" Type="http://schemas.openxmlformats.org/officeDocument/2006/relationships/image" Target="../media/image10.png"/><Relationship Id="rId35" Type="http://schemas.openxmlformats.org/officeDocument/2006/relationships/image" Target="../media/image11.png"/><Relationship Id="rId36" Type="http://schemas.openxmlformats.org/officeDocument/2006/relationships/image" Target="../media/image1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image" Target="../media/image13.png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20" Type="http://schemas.openxmlformats.org/officeDocument/2006/relationships/image" Target="../media/image1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png"/><Relationship Id="rId26" Type="http://schemas.openxmlformats.org/officeDocument/2006/relationships/image" Target="../media/image30.png"/><Relationship Id="rId27" Type="http://schemas.openxmlformats.org/officeDocument/2006/relationships/image" Target="../media/image31.png"/><Relationship Id="rId28" Type="http://schemas.openxmlformats.org/officeDocument/2006/relationships/image" Target="../media/image32.png"/><Relationship Id="rId29" Type="http://schemas.openxmlformats.org/officeDocument/2006/relationships/image" Target="../media/image33.png"/><Relationship Id="rId30" Type="http://schemas.openxmlformats.org/officeDocument/2006/relationships/image" Target="../media/image34.png"/><Relationship Id="rId31" Type="http://schemas.openxmlformats.org/officeDocument/2006/relationships/image" Target="../media/image35.png"/><Relationship Id="rId32" Type="http://schemas.openxmlformats.org/officeDocument/2006/relationships/image" Target="../media/image36.png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1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1" y="0"/>
            <a:ext cx="12193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30120" y="540068"/>
            <a:ext cx="9667075" cy="10081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120" y="2034256"/>
            <a:ext cx="9667837" cy="4104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30122" y="6534817"/>
            <a:ext cx="846220" cy="1846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buClr>
                <a:schemeClr val="tx1"/>
              </a:buClr>
              <a:defRPr sz="933">
                <a:solidFill>
                  <a:schemeClr val="tx1"/>
                </a:solidFill>
              </a:defRPr>
            </a:lvl1pPr>
          </a:lstStyle>
          <a:p>
            <a:fld id="{FC7CB5D8-AD8E-2C45-BBDB-101A13DBD141}" type="datetimeFigureOut">
              <a:rPr lang="nb-NO" smtClean="0"/>
              <a:t>03.11.2016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652593" y="6534817"/>
            <a:ext cx="7443536" cy="1846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buClr>
                <a:schemeClr val="tx1"/>
              </a:buClr>
              <a:defRPr sz="933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72379" y="6534817"/>
            <a:ext cx="308812" cy="1846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buClr>
                <a:schemeClr val="tx1"/>
              </a:buClr>
              <a:defRPr sz="933">
                <a:solidFill>
                  <a:schemeClr val="tx1"/>
                </a:solidFill>
              </a:defRPr>
            </a:lvl1pPr>
          </a:lstStyle>
          <a:p>
            <a:fld id="{F6331633-10BB-B54E-8FCD-24C3F18EC1D7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00" y="496862"/>
            <a:ext cx="1059993" cy="538276"/>
          </a:xfrm>
          <a:prstGeom prst="rect">
            <a:avLst/>
          </a:prstGeom>
        </p:spPr>
      </p:pic>
      <p:pic>
        <p:nvPicPr>
          <p:cNvPr id="27" name="bil" hidden="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09713" y="1774113"/>
            <a:ext cx="2286347" cy="1798476"/>
          </a:xfrm>
          <a:prstGeom prst="rect">
            <a:avLst/>
          </a:prstGeom>
        </p:spPr>
      </p:pic>
      <p:pic>
        <p:nvPicPr>
          <p:cNvPr id="28" name="sykkel" hidden="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47874" y="1772590"/>
            <a:ext cx="3210031" cy="1801524"/>
          </a:xfrm>
          <a:prstGeom prst="rect">
            <a:avLst/>
          </a:prstGeom>
        </p:spPr>
      </p:pic>
      <p:pic>
        <p:nvPicPr>
          <p:cNvPr id="29" name="person" hidden="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45320" y="1774113"/>
            <a:ext cx="1015137" cy="1798476"/>
          </a:xfrm>
          <a:prstGeom prst="rect">
            <a:avLst/>
          </a:prstGeom>
        </p:spPr>
      </p:pic>
      <p:pic>
        <p:nvPicPr>
          <p:cNvPr id="30" name="koffert" hidden="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58490" y="1774113"/>
            <a:ext cx="2188796" cy="1798476"/>
          </a:xfrm>
          <a:prstGeom prst="rect">
            <a:avLst/>
          </a:prstGeom>
        </p:spPr>
      </p:pic>
      <p:pic>
        <p:nvPicPr>
          <p:cNvPr id="31" name="traktor" hidden="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26480" y="1772590"/>
            <a:ext cx="2252813" cy="1801524"/>
          </a:xfrm>
          <a:prstGeom prst="rect">
            <a:avLst/>
          </a:prstGeom>
        </p:spPr>
      </p:pic>
      <p:pic>
        <p:nvPicPr>
          <p:cNvPr id="32" name="malekost" hidden="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37425" y="1772590"/>
            <a:ext cx="1630927" cy="1801524"/>
          </a:xfrm>
          <a:prstGeom prst="rect">
            <a:avLst/>
          </a:prstGeom>
        </p:spPr>
      </p:pic>
      <p:pic>
        <p:nvPicPr>
          <p:cNvPr id="33" name="baat" hidden="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99643" y="1774113"/>
            <a:ext cx="2106488" cy="1798476"/>
          </a:xfrm>
          <a:prstGeom prst="rect">
            <a:avLst/>
          </a:prstGeom>
        </p:spPr>
      </p:pic>
      <p:pic>
        <p:nvPicPr>
          <p:cNvPr id="34" name="sofa" hidden="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457292" y="1774113"/>
            <a:ext cx="2591193" cy="1798476"/>
          </a:xfrm>
          <a:prstGeom prst="rect">
            <a:avLst/>
          </a:prstGeom>
        </p:spPr>
      </p:pic>
      <p:pic>
        <p:nvPicPr>
          <p:cNvPr id="35" name="handlevogn" hidden="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664587" y="1772590"/>
            <a:ext cx="2176603" cy="1801524"/>
          </a:xfrm>
          <a:prstGeom prst="rect">
            <a:avLst/>
          </a:prstGeom>
        </p:spPr>
      </p:pic>
      <p:pic>
        <p:nvPicPr>
          <p:cNvPr id="36" name="fabrikk" hidden="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861214" y="1774113"/>
            <a:ext cx="1783351" cy="1798476"/>
          </a:xfrm>
          <a:prstGeom prst="rect">
            <a:avLst/>
          </a:prstGeom>
        </p:spPr>
      </p:pic>
      <p:pic>
        <p:nvPicPr>
          <p:cNvPr id="37" name="hus" hidden="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856640" y="1775637"/>
            <a:ext cx="1792496" cy="1795427"/>
          </a:xfrm>
          <a:prstGeom prst="rect">
            <a:avLst/>
          </a:prstGeom>
        </p:spPr>
      </p:pic>
      <p:pic>
        <p:nvPicPr>
          <p:cNvPr id="38" name="gps" hidden="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161486" y="1772590"/>
            <a:ext cx="1182804" cy="18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37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914270" rtl="0" eaLnBrk="1" latinLnBrk="0" hangingPunct="1">
        <a:lnSpc>
          <a:spcPct val="90000"/>
        </a:lnSpc>
        <a:spcBef>
          <a:spcPct val="0"/>
        </a:spcBef>
        <a:buClr>
          <a:schemeClr val="tx1"/>
        </a:buClr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978" indent="-233978" algn="l" defTabSz="91427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1pPr>
      <a:lvl2pPr marL="467958" indent="-233978" algn="l" defTabSz="91427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7916" indent="-233978" algn="l" defTabSz="91427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881" indent="-233978" algn="l" defTabSz="91427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673846" indent="-233978" algn="l" defTabSz="91427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4" indent="-228568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9" indent="-228568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4" indent="-228568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0" indent="-228568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14270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1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1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7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1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2" y="2"/>
            <a:ext cx="12191999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7" tIns="22859" rIns="45717" bIns="22859" rtlCol="0" anchor="ctr"/>
          <a:lstStyle/>
          <a:p>
            <a:pPr algn="ctr"/>
            <a:endParaRPr lang="en-GB" sz="240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30120" y="540068"/>
            <a:ext cx="9667075" cy="10081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120" y="2034256"/>
            <a:ext cx="9667837" cy="4104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30122" y="6534817"/>
            <a:ext cx="846220" cy="1846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933">
                <a:solidFill>
                  <a:schemeClr val="tx2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03.11.2016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652593" y="6534817"/>
            <a:ext cx="7443536" cy="1846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933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72379" y="6534817"/>
            <a:ext cx="308812" cy="1846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933">
                <a:solidFill>
                  <a:schemeClr val="tx2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00" y="496862"/>
            <a:ext cx="1059993" cy="538276"/>
          </a:xfrm>
          <a:prstGeom prst="rect">
            <a:avLst/>
          </a:prstGeom>
        </p:spPr>
      </p:pic>
      <p:pic>
        <p:nvPicPr>
          <p:cNvPr id="27" name="bil" hidden="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09713" y="1772590"/>
            <a:ext cx="2286347" cy="1801524"/>
          </a:xfrm>
          <a:prstGeom prst="rect">
            <a:avLst/>
          </a:prstGeom>
        </p:spPr>
      </p:pic>
      <p:pic>
        <p:nvPicPr>
          <p:cNvPr id="28" name="sykkel" hidden="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46349" y="1772590"/>
            <a:ext cx="3213079" cy="1801524"/>
          </a:xfrm>
          <a:prstGeom prst="rect">
            <a:avLst/>
          </a:prstGeom>
        </p:spPr>
      </p:pic>
      <p:pic>
        <p:nvPicPr>
          <p:cNvPr id="29" name="person" hidden="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45320" y="1772590"/>
            <a:ext cx="1015137" cy="1801524"/>
          </a:xfrm>
          <a:prstGeom prst="rect">
            <a:avLst/>
          </a:prstGeom>
        </p:spPr>
      </p:pic>
      <p:pic>
        <p:nvPicPr>
          <p:cNvPr id="30" name="koffert" hidden="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58490" y="1774113"/>
            <a:ext cx="2188796" cy="1798476"/>
          </a:xfrm>
          <a:prstGeom prst="rect">
            <a:avLst/>
          </a:prstGeom>
        </p:spPr>
      </p:pic>
      <p:pic>
        <p:nvPicPr>
          <p:cNvPr id="31" name="traktor" hidden="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28006" y="1774113"/>
            <a:ext cx="2249765" cy="1798476"/>
          </a:xfrm>
          <a:prstGeom prst="rect">
            <a:avLst/>
          </a:prstGeom>
        </p:spPr>
      </p:pic>
      <p:pic>
        <p:nvPicPr>
          <p:cNvPr id="32" name="malekost" hidden="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37425" y="1772590"/>
            <a:ext cx="1630927" cy="1801524"/>
          </a:xfrm>
          <a:prstGeom prst="rect">
            <a:avLst/>
          </a:prstGeom>
        </p:spPr>
      </p:pic>
      <p:pic>
        <p:nvPicPr>
          <p:cNvPr id="33" name="baat" hidden="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99643" y="1775637"/>
            <a:ext cx="2106488" cy="1795427"/>
          </a:xfrm>
          <a:prstGeom prst="rect">
            <a:avLst/>
          </a:prstGeom>
        </p:spPr>
      </p:pic>
      <p:pic>
        <p:nvPicPr>
          <p:cNvPr id="34" name="sofa" hidden="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58817" y="1772590"/>
            <a:ext cx="2588145" cy="1801524"/>
          </a:xfrm>
          <a:prstGeom prst="rect">
            <a:avLst/>
          </a:prstGeom>
        </p:spPr>
      </p:pic>
      <p:pic>
        <p:nvPicPr>
          <p:cNvPr id="35" name="handlevogn" hidden="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64587" y="1774113"/>
            <a:ext cx="2176603" cy="1798476"/>
          </a:xfrm>
          <a:prstGeom prst="rect">
            <a:avLst/>
          </a:prstGeom>
        </p:spPr>
      </p:pic>
      <p:pic>
        <p:nvPicPr>
          <p:cNvPr id="36" name="fabrikk" hidden="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61214" y="1772590"/>
            <a:ext cx="1783351" cy="1801524"/>
          </a:xfrm>
          <a:prstGeom prst="rect">
            <a:avLst/>
          </a:prstGeom>
        </p:spPr>
      </p:pic>
      <p:pic>
        <p:nvPicPr>
          <p:cNvPr id="37" name="hus" hidden="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55115" y="1774113"/>
            <a:ext cx="1795544" cy="1798476"/>
          </a:xfrm>
          <a:prstGeom prst="rect">
            <a:avLst/>
          </a:prstGeom>
        </p:spPr>
      </p:pic>
      <p:pic>
        <p:nvPicPr>
          <p:cNvPr id="38" name="gps" hidden="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163009" y="1774113"/>
            <a:ext cx="117975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91427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978" indent="-233978" algn="l" defTabSz="91427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533" kern="1200">
          <a:solidFill>
            <a:schemeClr val="tx2"/>
          </a:solidFill>
          <a:latin typeface="+mn-lt"/>
          <a:ea typeface="+mn-ea"/>
          <a:cs typeface="+mn-cs"/>
        </a:defRPr>
      </a:lvl1pPr>
      <a:lvl2pPr marL="467958" indent="-233978" algn="l" defTabSz="914270" rtl="0" eaLnBrk="1" latinLnBrk="0" hangingPunct="1">
        <a:lnSpc>
          <a:spcPct val="90000"/>
        </a:lnSpc>
        <a:spcBef>
          <a:spcPts val="500"/>
        </a:spcBef>
        <a:buClr>
          <a:srgbClr val="28CD94"/>
        </a:buClr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17916" indent="-233978" algn="l" defTabSz="914270" rtl="0" eaLnBrk="1" latinLnBrk="0" hangingPunct="1">
        <a:lnSpc>
          <a:spcPct val="90000"/>
        </a:lnSpc>
        <a:spcBef>
          <a:spcPts val="500"/>
        </a:spcBef>
        <a:buClr>
          <a:srgbClr val="28CD94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95881" indent="-233978" algn="l" defTabSz="914270" rtl="0" eaLnBrk="1" latinLnBrk="0" hangingPunct="1">
        <a:lnSpc>
          <a:spcPct val="90000"/>
        </a:lnSpc>
        <a:spcBef>
          <a:spcPts val="500"/>
        </a:spcBef>
        <a:buClr>
          <a:srgbClr val="28CD94"/>
        </a:buClr>
        <a:buFont typeface="Arial" panose="020B0604020202020204" pitchFamily="34" charset="0"/>
        <a:buChar char="•"/>
        <a:defRPr sz="1333" kern="1200">
          <a:solidFill>
            <a:schemeClr val="tx2"/>
          </a:solidFill>
          <a:latin typeface="+mn-lt"/>
          <a:ea typeface="+mn-ea"/>
          <a:cs typeface="+mn-cs"/>
        </a:defRPr>
      </a:lvl4pPr>
      <a:lvl5pPr marL="1673846" indent="-233978" algn="l" defTabSz="914270" rtl="0" eaLnBrk="1" latinLnBrk="0" hangingPunct="1">
        <a:lnSpc>
          <a:spcPct val="90000"/>
        </a:lnSpc>
        <a:spcBef>
          <a:spcPts val="500"/>
        </a:spcBef>
        <a:buClr>
          <a:srgbClr val="28CD94"/>
        </a:buClr>
        <a:buFont typeface="Arial" panose="020B0604020202020204" pitchFamily="34" charset="0"/>
        <a:buChar char="•"/>
        <a:defRPr sz="1333" kern="1200">
          <a:solidFill>
            <a:schemeClr val="tx2"/>
          </a:solidFill>
          <a:latin typeface="+mn-lt"/>
          <a:ea typeface="+mn-ea"/>
          <a:cs typeface="+mn-cs"/>
        </a:defRPr>
      </a:lvl5pPr>
      <a:lvl6pPr marL="2514244" indent="-228568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9" indent="-228568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4" indent="-228568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0" indent="-228568" algn="l" defTabSz="9142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14270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1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1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7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1" algn="l" defTabSz="914270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4.jpeg"/><Relationship Id="rId7" Type="http://schemas.openxmlformats.org/officeDocument/2006/relationships/image" Target="../media/image55.jp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finn.no/apply-her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Nicolai Høge. Åpen studentkveld 2016.11.03 </a:t>
            </a:r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ser vi etter når vi rekrutterer?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38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7"/>
          <a:stretch/>
        </p:blipFill>
        <p:spPr>
          <a:xfrm>
            <a:off x="3283499" y="1022888"/>
            <a:ext cx="5873138" cy="4209496"/>
          </a:xfr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79" y="3327651"/>
            <a:ext cx="2940777" cy="178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Fem egenskaper som må være tilstede</a:t>
            </a:r>
            <a:r>
              <a:rPr lang="is-IS" dirty="0" smtClean="0"/>
              <a:t>…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64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170481" y="0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Evnen til å lære</a:t>
            </a:r>
            <a:endParaRPr lang="nb-NO" sz="72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0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7829226" y="790414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Lagspiller</a:t>
            </a:r>
            <a:endParaRPr lang="nb-NO" sz="72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70481" y="0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Smart og analytisk</a:t>
            </a:r>
            <a:endParaRPr lang="nb-NO" sz="72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7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896746" y="185980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Får ting gjort</a:t>
            </a:r>
            <a:endParaRPr lang="nb-NO" sz="72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70481" y="0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Engasjert</a:t>
            </a:r>
            <a:endParaRPr lang="nb-NO" sz="72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Andre ting som drar opp</a:t>
            </a:r>
            <a:r>
              <a:rPr lang="is-IS" dirty="0" smtClean="0"/>
              <a:t>…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4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5176435" cy="403438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2" y="705737"/>
            <a:ext cx="5913927" cy="394096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28" y="1220527"/>
            <a:ext cx="6910038" cy="5182529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32" y="2279374"/>
            <a:ext cx="6034771" cy="351002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20" y="2867186"/>
            <a:ext cx="5277080" cy="39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354506" y="880947"/>
            <a:ext cx="4320000" cy="1334492"/>
            <a:chOff x="3378630" y="573437"/>
            <a:chExt cx="4320000" cy="1334492"/>
          </a:xfrm>
        </p:grpSpPr>
        <p:grpSp>
          <p:nvGrpSpPr>
            <p:cNvPr id="23" name="Gruppe 22"/>
            <p:cNvGrpSpPr/>
            <p:nvPr/>
          </p:nvGrpSpPr>
          <p:grpSpPr>
            <a:xfrm>
              <a:off x="3378630" y="573437"/>
              <a:ext cx="4320000" cy="1084879"/>
              <a:chOff x="3378630" y="573437"/>
              <a:chExt cx="4320000" cy="1084879"/>
            </a:xfr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p:grpSpPr>
          <p:sp>
            <p:nvSpPr>
              <p:cNvPr id="6" name="Trapes 5"/>
              <p:cNvSpPr/>
              <p:nvPr/>
            </p:nvSpPr>
            <p:spPr>
              <a:xfrm rot="10800000">
                <a:off x="3378630" y="805909"/>
                <a:ext cx="4320000" cy="852407"/>
              </a:xfrm>
              <a:prstGeom prst="trapezoid">
                <a:avLst>
                  <a:gd name="adj" fmla="val 418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4" name="Ellipse 3"/>
              <p:cNvSpPr/>
              <p:nvPr/>
            </p:nvSpPr>
            <p:spPr>
              <a:xfrm>
                <a:off x="3378630" y="573437"/>
                <a:ext cx="4320000" cy="48044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5" name="Ellipse 4"/>
            <p:cNvSpPr/>
            <p:nvPr/>
          </p:nvSpPr>
          <p:spPr>
            <a:xfrm>
              <a:off x="3738630" y="1427481"/>
              <a:ext cx="3600000" cy="4804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3" name="Gruppe 12"/>
          <p:cNvGrpSpPr/>
          <p:nvPr/>
        </p:nvGrpSpPr>
        <p:grpSpPr>
          <a:xfrm>
            <a:off x="821407" y="2308604"/>
            <a:ext cx="3347634" cy="1334492"/>
            <a:chOff x="3864813" y="2097175"/>
            <a:chExt cx="3347634" cy="1334492"/>
          </a:xfrm>
        </p:grpSpPr>
        <p:grpSp>
          <p:nvGrpSpPr>
            <p:cNvPr id="2" name="Gruppe 1"/>
            <p:cNvGrpSpPr/>
            <p:nvPr/>
          </p:nvGrpSpPr>
          <p:grpSpPr>
            <a:xfrm>
              <a:off x="3864813" y="2097175"/>
              <a:ext cx="3347634" cy="1084879"/>
              <a:chOff x="3864813" y="2097175"/>
              <a:chExt cx="3347634" cy="1084879"/>
            </a:xfr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</p:grpSpPr>
          <p:sp>
            <p:nvSpPr>
              <p:cNvPr id="9" name="Trapes 8"/>
              <p:cNvSpPr/>
              <p:nvPr/>
            </p:nvSpPr>
            <p:spPr>
              <a:xfrm rot="10800000">
                <a:off x="3864813" y="2329647"/>
                <a:ext cx="3347634" cy="852407"/>
              </a:xfrm>
              <a:prstGeom prst="trapezoid">
                <a:avLst>
                  <a:gd name="adj" fmla="val 418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3864813" y="2097175"/>
                <a:ext cx="3347634" cy="48044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1" name="Ellipse 10"/>
            <p:cNvSpPr/>
            <p:nvPr/>
          </p:nvSpPr>
          <p:spPr>
            <a:xfrm>
              <a:off x="4215539" y="2951219"/>
              <a:ext cx="2634712" cy="4804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7" name="Gruppe 16"/>
          <p:cNvGrpSpPr/>
          <p:nvPr/>
        </p:nvGrpSpPr>
        <p:grpSpPr>
          <a:xfrm>
            <a:off x="1205082" y="3730836"/>
            <a:ext cx="2580285" cy="1334492"/>
            <a:chOff x="4242752" y="3555651"/>
            <a:chExt cx="2580285" cy="1334492"/>
          </a:xfrm>
        </p:grpSpPr>
        <p:grpSp>
          <p:nvGrpSpPr>
            <p:cNvPr id="3" name="Gruppe 2"/>
            <p:cNvGrpSpPr/>
            <p:nvPr/>
          </p:nvGrpSpPr>
          <p:grpSpPr>
            <a:xfrm>
              <a:off x="4242752" y="3555651"/>
              <a:ext cx="2580285" cy="1084879"/>
              <a:chOff x="4242752" y="3555651"/>
              <a:chExt cx="2580285" cy="1084879"/>
            </a:xfrm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</a:gradFill>
          </p:grpSpPr>
          <p:sp>
            <p:nvSpPr>
              <p:cNvPr id="14" name="Trapes 13"/>
              <p:cNvSpPr/>
              <p:nvPr/>
            </p:nvSpPr>
            <p:spPr>
              <a:xfrm rot="10800000">
                <a:off x="4242752" y="3788123"/>
                <a:ext cx="2580285" cy="852407"/>
              </a:xfrm>
              <a:prstGeom prst="trapezoid">
                <a:avLst>
                  <a:gd name="adj" fmla="val 418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4242752" y="3555651"/>
                <a:ext cx="2580285" cy="48044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6" name="Ellipse 15"/>
            <p:cNvSpPr/>
            <p:nvPr/>
          </p:nvSpPr>
          <p:spPr>
            <a:xfrm>
              <a:off x="4599213" y="4409695"/>
              <a:ext cx="1844298" cy="4804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8" name="Gruppe 17"/>
          <p:cNvGrpSpPr/>
          <p:nvPr/>
        </p:nvGrpSpPr>
        <p:grpSpPr>
          <a:xfrm>
            <a:off x="1730040" y="5171177"/>
            <a:ext cx="1507304" cy="1686823"/>
            <a:chOff x="4630027" y="5171177"/>
            <a:chExt cx="1844298" cy="1686823"/>
          </a:xfrm>
        </p:grpSpPr>
        <p:grpSp>
          <p:nvGrpSpPr>
            <p:cNvPr id="7" name="Gruppe 6"/>
            <p:cNvGrpSpPr/>
            <p:nvPr/>
          </p:nvGrpSpPr>
          <p:grpSpPr>
            <a:xfrm>
              <a:off x="4630027" y="5171177"/>
              <a:ext cx="1844298" cy="1446599"/>
              <a:chOff x="4630027" y="5171177"/>
              <a:chExt cx="1844298" cy="1446599"/>
            </a:xfr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</a:gradFill>
          </p:grpSpPr>
          <p:sp>
            <p:nvSpPr>
              <p:cNvPr id="22" name="Rektangel 21"/>
              <p:cNvSpPr/>
              <p:nvPr/>
            </p:nvSpPr>
            <p:spPr>
              <a:xfrm>
                <a:off x="4630027" y="5411401"/>
                <a:ext cx="1844298" cy="12063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4630027" y="5171177"/>
                <a:ext cx="1844298" cy="48044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21" name="Ellipse 20"/>
            <p:cNvSpPr/>
            <p:nvPr/>
          </p:nvSpPr>
          <p:spPr>
            <a:xfrm>
              <a:off x="4630027" y="6377552"/>
              <a:ext cx="1844298" cy="48044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9" name="Tittel 1"/>
          <p:cNvSpPr>
            <a:spLocks noGrp="1"/>
          </p:cNvSpPr>
          <p:nvPr>
            <p:ph type="title"/>
          </p:nvPr>
        </p:nvSpPr>
        <p:spPr>
          <a:xfrm>
            <a:off x="335652" y="178934"/>
            <a:ext cx="9667075" cy="1008125"/>
          </a:xfrm>
        </p:spPr>
        <p:txBody>
          <a:bodyPr/>
          <a:lstStyle/>
          <a:p>
            <a:r>
              <a:rPr lang="nb-NO" dirty="0" smtClean="0"/>
              <a:t>Hvor lett er det å bli ansatt?</a:t>
            </a:r>
            <a:endParaRPr lang="nb-NO" dirty="0"/>
          </a:p>
        </p:txBody>
      </p:sp>
      <p:sp>
        <p:nvSpPr>
          <p:cNvPr id="24" name="TekstSylinder 23"/>
          <p:cNvSpPr txBox="1"/>
          <p:nvPr/>
        </p:nvSpPr>
        <p:spPr>
          <a:xfrm>
            <a:off x="4905716" y="1127313"/>
            <a:ext cx="364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Over 5000 visninger av jobbannonse</a:t>
            </a:r>
            <a:endParaRPr lang="nb-NO" sz="2400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4905716" y="2788409"/>
            <a:ext cx="36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149 søkere</a:t>
            </a:r>
            <a:endParaRPr lang="nb-NO" sz="2400" dirty="0"/>
          </a:p>
        </p:txBody>
      </p:sp>
      <p:sp>
        <p:nvSpPr>
          <p:cNvPr id="26" name="TekstSylinder 25"/>
          <p:cNvSpPr txBox="1"/>
          <p:nvPr/>
        </p:nvSpPr>
        <p:spPr>
          <a:xfrm>
            <a:off x="4905716" y="4115839"/>
            <a:ext cx="36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111 relevante søkere</a:t>
            </a:r>
            <a:endParaRPr lang="nb-NO" sz="2400" dirty="0"/>
          </a:p>
        </p:txBody>
      </p:sp>
      <p:sp>
        <p:nvSpPr>
          <p:cNvPr id="27" name="TekstSylinder 26"/>
          <p:cNvSpPr txBox="1"/>
          <p:nvPr/>
        </p:nvSpPr>
        <p:spPr>
          <a:xfrm>
            <a:off x="4905716" y="5420792"/>
            <a:ext cx="36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6 ansatte</a:t>
            </a:r>
            <a:endParaRPr lang="nb-NO" sz="2400" dirty="0"/>
          </a:p>
        </p:txBody>
      </p:sp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1098345735"/>
              </p:ext>
            </p:extLst>
          </p:nvPr>
        </p:nvGraphicFramePr>
        <p:xfrm>
          <a:off x="6090832" y="4927396"/>
          <a:ext cx="3512949" cy="1930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34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skal jeg snakke om?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Hvordan er rekrutteringsprosessen til FINN Teknologi?</a:t>
            </a:r>
          </a:p>
          <a:p>
            <a:r>
              <a:rPr lang="nb-NO" dirty="0" smtClean="0"/>
              <a:t>Hva er det vanskeligste å vurdere kandidater på?</a:t>
            </a:r>
          </a:p>
          <a:p>
            <a:r>
              <a:rPr lang="nb-NO" dirty="0" smtClean="0"/>
              <a:t>Hva er det vi i FINN Teknologi ser etter når vi rekrutterer?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07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Hvem har blitt ansatt</a:t>
            </a:r>
            <a:endParaRPr lang="nb-NO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18979555"/>
              </p:ext>
            </p:extLst>
          </p:nvPr>
        </p:nvGraphicFramePr>
        <p:xfrm>
          <a:off x="108488" y="2340245"/>
          <a:ext cx="6597110" cy="284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8872444"/>
              </p:ext>
            </p:extLst>
          </p:nvPr>
        </p:nvGraphicFramePr>
        <p:xfrm>
          <a:off x="5355168" y="2332496"/>
          <a:ext cx="6597110" cy="284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kstSylinder 5"/>
          <p:cNvSpPr txBox="1"/>
          <p:nvPr/>
        </p:nvSpPr>
        <p:spPr>
          <a:xfrm>
            <a:off x="2801749" y="139938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smtClean="0"/>
              <a:t>2015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8048429" y="139938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smtClean="0"/>
              <a:t>2016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64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Sommerprosjekt</a:t>
            </a:r>
            <a:endParaRPr lang="nb-NO" dirty="0"/>
          </a:p>
        </p:txBody>
      </p:sp>
      <p:grpSp>
        <p:nvGrpSpPr>
          <p:cNvPr id="4" name="Gruppe 3"/>
          <p:cNvGrpSpPr/>
          <p:nvPr/>
        </p:nvGrpSpPr>
        <p:grpSpPr>
          <a:xfrm>
            <a:off x="1875292" y="1548193"/>
            <a:ext cx="3347634" cy="1334492"/>
            <a:chOff x="3864813" y="2097175"/>
            <a:chExt cx="3347634" cy="1334492"/>
          </a:xfrm>
        </p:grpSpPr>
        <p:grpSp>
          <p:nvGrpSpPr>
            <p:cNvPr id="5" name="Gruppe 4"/>
            <p:cNvGrpSpPr/>
            <p:nvPr/>
          </p:nvGrpSpPr>
          <p:grpSpPr>
            <a:xfrm>
              <a:off x="3864813" y="2097175"/>
              <a:ext cx="3347634" cy="1084879"/>
              <a:chOff x="3864813" y="2097175"/>
              <a:chExt cx="3347634" cy="1084879"/>
            </a:xfr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</p:grpSpPr>
          <p:sp>
            <p:nvSpPr>
              <p:cNvPr id="7" name="Trapes 6"/>
              <p:cNvSpPr/>
              <p:nvPr/>
            </p:nvSpPr>
            <p:spPr>
              <a:xfrm rot="10800000">
                <a:off x="3864813" y="2329647"/>
                <a:ext cx="3347634" cy="852407"/>
              </a:xfrm>
              <a:prstGeom prst="trapezoid">
                <a:avLst>
                  <a:gd name="adj" fmla="val 418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3864813" y="2097175"/>
                <a:ext cx="3347634" cy="48044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6" name="Ellipse 5"/>
            <p:cNvSpPr/>
            <p:nvPr/>
          </p:nvSpPr>
          <p:spPr>
            <a:xfrm>
              <a:off x="4215539" y="2951219"/>
              <a:ext cx="2634712" cy="48044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9" name="Gruppe 8"/>
          <p:cNvGrpSpPr/>
          <p:nvPr/>
        </p:nvGrpSpPr>
        <p:grpSpPr>
          <a:xfrm>
            <a:off x="2258967" y="2970425"/>
            <a:ext cx="2580285" cy="1334492"/>
            <a:chOff x="4242752" y="3555651"/>
            <a:chExt cx="2580285" cy="1334492"/>
          </a:xfrm>
        </p:grpSpPr>
        <p:grpSp>
          <p:nvGrpSpPr>
            <p:cNvPr id="10" name="Gruppe 9"/>
            <p:cNvGrpSpPr/>
            <p:nvPr/>
          </p:nvGrpSpPr>
          <p:grpSpPr>
            <a:xfrm>
              <a:off x="4242752" y="3555651"/>
              <a:ext cx="2580285" cy="1084879"/>
              <a:chOff x="4242752" y="3555651"/>
              <a:chExt cx="2580285" cy="1084879"/>
            </a:xfrm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</a:gradFill>
          </p:grpSpPr>
          <p:sp>
            <p:nvSpPr>
              <p:cNvPr id="12" name="Trapes 11"/>
              <p:cNvSpPr/>
              <p:nvPr/>
            </p:nvSpPr>
            <p:spPr>
              <a:xfrm rot="10800000">
                <a:off x="4242752" y="3788123"/>
                <a:ext cx="2580285" cy="852407"/>
              </a:xfrm>
              <a:prstGeom prst="trapezoid">
                <a:avLst>
                  <a:gd name="adj" fmla="val 418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4242752" y="3555651"/>
                <a:ext cx="2580285" cy="48044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1" name="Ellipse 10"/>
            <p:cNvSpPr/>
            <p:nvPr/>
          </p:nvSpPr>
          <p:spPr>
            <a:xfrm>
              <a:off x="4599213" y="4409695"/>
              <a:ext cx="1844298" cy="48044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4" name="Gruppe 13"/>
          <p:cNvGrpSpPr/>
          <p:nvPr/>
        </p:nvGrpSpPr>
        <p:grpSpPr>
          <a:xfrm>
            <a:off x="2783925" y="4410766"/>
            <a:ext cx="1507304" cy="1686823"/>
            <a:chOff x="4630027" y="5171177"/>
            <a:chExt cx="1844298" cy="1686823"/>
          </a:xfrm>
        </p:grpSpPr>
        <p:grpSp>
          <p:nvGrpSpPr>
            <p:cNvPr id="15" name="Gruppe 14"/>
            <p:cNvGrpSpPr/>
            <p:nvPr/>
          </p:nvGrpSpPr>
          <p:grpSpPr>
            <a:xfrm>
              <a:off x="4630027" y="5171177"/>
              <a:ext cx="1844298" cy="1446599"/>
              <a:chOff x="4630027" y="5171177"/>
              <a:chExt cx="1844298" cy="1446599"/>
            </a:xfr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</a:gradFill>
          </p:grpSpPr>
          <p:sp>
            <p:nvSpPr>
              <p:cNvPr id="17" name="Rektangel 16"/>
              <p:cNvSpPr/>
              <p:nvPr/>
            </p:nvSpPr>
            <p:spPr>
              <a:xfrm>
                <a:off x="4630027" y="5411401"/>
                <a:ext cx="1844298" cy="12063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4630027" y="5171177"/>
                <a:ext cx="1844298" cy="48044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6" name="Ellipse 15"/>
            <p:cNvSpPr/>
            <p:nvPr/>
          </p:nvSpPr>
          <p:spPr>
            <a:xfrm>
              <a:off x="4630027" y="6377552"/>
              <a:ext cx="1844298" cy="48044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9" name="TekstSylinder 18"/>
          <p:cNvSpPr txBox="1"/>
          <p:nvPr/>
        </p:nvSpPr>
        <p:spPr>
          <a:xfrm>
            <a:off x="5959601" y="2027998"/>
            <a:ext cx="36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50 søkere</a:t>
            </a:r>
            <a:endParaRPr lang="nb-NO" sz="2400" dirty="0"/>
          </a:p>
        </p:txBody>
      </p:sp>
      <p:sp>
        <p:nvSpPr>
          <p:cNvPr id="20" name="TekstSylinder 19"/>
          <p:cNvSpPr txBox="1"/>
          <p:nvPr/>
        </p:nvSpPr>
        <p:spPr>
          <a:xfrm>
            <a:off x="5959601" y="3355428"/>
            <a:ext cx="36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15 til intervju</a:t>
            </a:r>
            <a:endParaRPr lang="nb-NO" sz="2400" dirty="0"/>
          </a:p>
        </p:txBody>
      </p:sp>
      <p:sp>
        <p:nvSpPr>
          <p:cNvPr id="21" name="TekstSylinder 20"/>
          <p:cNvSpPr txBox="1"/>
          <p:nvPr/>
        </p:nvSpPr>
        <p:spPr>
          <a:xfrm>
            <a:off x="5959601" y="4660381"/>
            <a:ext cx="36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5 som fikk plass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9728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Oppsummering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120" y="2034256"/>
            <a:ext cx="11272578" cy="4104512"/>
          </a:xfrm>
        </p:spPr>
        <p:txBody>
          <a:bodyPr>
            <a:normAutofit/>
          </a:bodyPr>
          <a:lstStyle/>
          <a:p>
            <a:r>
              <a:rPr lang="nb-NO" sz="3200" dirty="0" smtClean="0"/>
              <a:t>Det kreves mer enn en søknad og </a:t>
            </a:r>
            <a:r>
              <a:rPr lang="nb-NO" sz="3200" i="1" dirty="0" smtClean="0"/>
              <a:t>ett</a:t>
            </a:r>
            <a:r>
              <a:rPr lang="nb-NO" sz="3200" dirty="0" smtClean="0"/>
              <a:t> intervju for å få en jobb</a:t>
            </a:r>
          </a:p>
          <a:p>
            <a:r>
              <a:rPr lang="nb-NO" sz="3200" dirty="0" smtClean="0"/>
              <a:t>Vi ser etter mye mer enn gode programmerings skills</a:t>
            </a:r>
          </a:p>
          <a:p>
            <a:r>
              <a:rPr lang="nb-NO" sz="3200" dirty="0" smtClean="0"/>
              <a:t>FINN vokser ikke i antall hoder, men ansetter allikevel ca. 10 personer i året på Teknologi</a:t>
            </a:r>
          </a:p>
        </p:txBody>
      </p:sp>
    </p:spTree>
    <p:extLst>
      <p:ext uri="{BB962C8B-B14F-4D97-AF65-F5344CB8AC3E}">
        <p14:creationId xmlns:p14="http://schemas.microsoft.com/office/powerpoint/2010/main" val="14218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 ser alltid etter flinke folk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http://</a:t>
            </a:r>
            <a:r>
              <a:rPr lang="nb-NO" dirty="0" smtClean="0">
                <a:hlinkClick r:id="rId3"/>
              </a:rPr>
              <a:t>finn.no/apply-here</a:t>
            </a:r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1926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Agenda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818339"/>
              </p:ext>
            </p:extLst>
          </p:nvPr>
        </p:nvGraphicFramePr>
        <p:xfrm>
          <a:off x="899298" y="1355263"/>
          <a:ext cx="10984832" cy="4831832"/>
        </p:xfrm>
        <a:graphic>
          <a:graphicData uri="http://schemas.openxmlformats.org/drawingml/2006/table">
            <a:tbl>
              <a:tblPr/>
              <a:tblGrid>
                <a:gridCol w="2557773"/>
                <a:gridCol w="5744017"/>
                <a:gridCol w="2683042"/>
              </a:tblGrid>
              <a:tr h="517792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16:10 - </a:t>
                      </a:r>
                      <a:r>
                        <a:rPr lang="nb-NO" sz="2400" dirty="0" smtClean="0">
                          <a:effectLst/>
                        </a:rPr>
                        <a:t>16:40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Velkommen til oss, </a:t>
                      </a:r>
                      <a:r>
                        <a:rPr lang="nb-NO" sz="2400" dirty="0" smtClean="0">
                          <a:effectLst/>
                        </a:rPr>
                        <a:t>livet i Grensen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 smtClean="0">
                          <a:effectLst/>
                        </a:rPr>
                        <a:t>Kristian og Jo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845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16:40 - 17:20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Pizza, øl og </a:t>
                      </a:r>
                      <a:r>
                        <a:rPr lang="nb-NO" sz="2400" dirty="0" smtClean="0">
                          <a:effectLst/>
                        </a:rPr>
                        <a:t>brus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 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845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17:30 - 17:50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 smtClean="0">
                          <a:effectLst/>
                        </a:rPr>
                        <a:t>Små og hyppige leveranser!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 smtClean="0">
                          <a:effectLst/>
                        </a:rPr>
                        <a:t>Ivar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4875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18:00 - 18:20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Slik skaper vi opplevelser som begeistrer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Sven Inge, Ingrid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326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18:20 - 18:40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Pause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 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326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18:40 - 19:00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400" dirty="0" smtClean="0">
                          <a:effectLst/>
                        </a:rPr>
                        <a:t>Fra student til arbeidstaker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400" dirty="0" smtClean="0">
                          <a:effectLst/>
                        </a:rPr>
                        <a:t>Vegard,</a:t>
                      </a:r>
                      <a:r>
                        <a:rPr lang="nb-NO" sz="2400" baseline="0" dirty="0" smtClean="0">
                          <a:effectLst/>
                        </a:rPr>
                        <a:t> </a:t>
                      </a:r>
                      <a:r>
                        <a:rPr lang="nb-NO" sz="2400" dirty="0" smtClean="0">
                          <a:effectLst/>
                        </a:rPr>
                        <a:t>Martin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845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19:10 - 19:30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Hva ser vi etter når vi rekrutterer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Nicolai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326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19:30 - 19:50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Snacks </a:t>
                      </a:r>
                      <a:r>
                        <a:rPr lang="nb-NO" sz="2400" dirty="0" smtClean="0">
                          <a:effectLst/>
                        </a:rPr>
                        <a:t>og drikke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 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326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19:50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Quiz </a:t>
                      </a:r>
                      <a:r>
                        <a:rPr lang="nb-NO" sz="2400" dirty="0" smtClean="0">
                          <a:effectLst/>
                        </a:rPr>
                        <a:t>og </a:t>
                      </a:r>
                      <a:r>
                        <a:rPr lang="nb-NO" sz="2400" dirty="0" err="1" smtClean="0">
                          <a:effectLst/>
                        </a:rPr>
                        <a:t>mingling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 </a:t>
                      </a:r>
                      <a:r>
                        <a:rPr lang="nb-NO" sz="2400" dirty="0" smtClean="0">
                          <a:effectLst/>
                        </a:rPr>
                        <a:t>Gunn</a:t>
                      </a: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326"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 smtClean="0">
                          <a:effectLst/>
                        </a:rPr>
                        <a:t>21:00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 smtClean="0">
                          <a:effectLst/>
                        </a:rPr>
                        <a:t>Dørene stenges </a:t>
                      </a:r>
                      <a:r>
                        <a:rPr lang="nb-NO" sz="2400" dirty="0" smtClean="0">
                          <a:effectLst/>
                          <a:sym typeface="Wingdings"/>
                        </a:rPr>
                        <a:t></a:t>
                      </a:r>
                      <a:endParaRPr lang="nb-NO" sz="2400" dirty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nb-NO" sz="2400" dirty="0" smtClean="0">
                        <a:effectLst/>
                      </a:endParaRPr>
                    </a:p>
                  </a:txBody>
                  <a:tcPr marL="64690" marR="64690" marT="45283" marB="45283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6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Rekrutteringsprosessen vår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2" y="1435261"/>
            <a:ext cx="11520338" cy="2731626"/>
          </a:xfrm>
        </p:spPr>
      </p:pic>
      <p:sp>
        <p:nvSpPr>
          <p:cNvPr id="9" name="Plassholder for innhold 2"/>
          <p:cNvSpPr txBox="1">
            <a:spLocks/>
          </p:cNvSpPr>
          <p:nvPr/>
        </p:nvSpPr>
        <p:spPr>
          <a:xfrm>
            <a:off x="630120" y="4401519"/>
            <a:ext cx="9667837" cy="19918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3978" indent="-233978" algn="l" defTabSz="91427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5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7958" indent="-233978" algn="l" defTabSz="91427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CD94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7916" indent="-233978" algn="l" defTabSz="91427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CD9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95881" indent="-233978" algn="l" defTabSz="91427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CD94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73846" indent="-233978" algn="l" defTabSz="91427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CD94"/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244" indent="-228568" algn="l" defTabSz="9142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9" indent="-228568" algn="l" defTabSz="9142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4" indent="-228568" algn="l" defTabSz="9142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50" indent="-228568" algn="l" defTabSz="9142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/>
              <a:t>Løpende rekruttering med åpen søknad</a:t>
            </a:r>
          </a:p>
          <a:p>
            <a:r>
              <a:rPr lang="nb-NO" dirty="0" smtClean="0"/>
              <a:t>Enkelte spissede annonseringer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09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Shortlist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120" y="2288899"/>
            <a:ext cx="9667837" cy="4104512"/>
          </a:xfrm>
        </p:spPr>
        <p:txBody>
          <a:bodyPr/>
          <a:lstStyle/>
          <a:p>
            <a:r>
              <a:rPr lang="nb-NO" dirty="0" smtClean="0"/>
              <a:t>Søknad</a:t>
            </a:r>
          </a:p>
          <a:p>
            <a:r>
              <a:rPr lang="nb-NO" dirty="0" smtClean="0"/>
              <a:t>CV</a:t>
            </a:r>
          </a:p>
          <a:p>
            <a:r>
              <a:rPr lang="nb-NO" dirty="0"/>
              <a:t>Et ønske om å jobbe i </a:t>
            </a:r>
            <a:r>
              <a:rPr lang="nb-NO" dirty="0" err="1" smtClean="0"/>
              <a:t>FINN.no</a:t>
            </a:r>
            <a:endParaRPr lang="nb-NO" dirty="0" smtClean="0"/>
          </a:p>
          <a:p>
            <a:r>
              <a:rPr lang="nb-NO" dirty="0" smtClean="0"/>
              <a:t>Praktiske ting</a:t>
            </a:r>
          </a:p>
          <a:p>
            <a:endParaRPr lang="nb-NO" dirty="0"/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29" y="118659"/>
            <a:ext cx="8810943" cy="2089192"/>
          </a:xfrm>
          <a:prstGeom prst="rect">
            <a:avLst/>
          </a:prstGeom>
        </p:spPr>
      </p:pic>
      <p:sp>
        <p:nvSpPr>
          <p:cNvPr id="6" name="Avrundet rektangel 5"/>
          <p:cNvSpPr/>
          <p:nvPr/>
        </p:nvSpPr>
        <p:spPr>
          <a:xfrm>
            <a:off x="3273026" y="957884"/>
            <a:ext cx="1044331" cy="5903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13080" r="10968"/>
          <a:stretch/>
        </p:blipFill>
        <p:spPr>
          <a:xfrm>
            <a:off x="8825377" y="2629260"/>
            <a:ext cx="3165995" cy="326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Screening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121" y="2288899"/>
            <a:ext cx="7196524" cy="4104512"/>
          </a:xfrm>
        </p:spPr>
        <p:txBody>
          <a:bodyPr/>
          <a:lstStyle/>
          <a:p>
            <a:r>
              <a:rPr lang="nb-NO" dirty="0" smtClean="0"/>
              <a:t>Motivasjon</a:t>
            </a:r>
          </a:p>
          <a:p>
            <a:pPr lvl="1"/>
            <a:r>
              <a:rPr lang="nb-NO" dirty="0" smtClean="0"/>
              <a:t>Hvorfor vil du jobbe i FINN?</a:t>
            </a:r>
          </a:p>
          <a:p>
            <a:r>
              <a:rPr lang="nb-NO" dirty="0" smtClean="0"/>
              <a:t>Tekniske ting for å se om man i det hele tatt er en programmerer</a:t>
            </a:r>
          </a:p>
          <a:p>
            <a:pPr lvl="1"/>
            <a:r>
              <a:rPr lang="nb-NO" dirty="0" smtClean="0"/>
              <a:t>Noen generelle spørsmål</a:t>
            </a:r>
          </a:p>
          <a:p>
            <a:pPr lvl="1"/>
            <a:r>
              <a:rPr lang="nb-NO" dirty="0" smtClean="0"/>
              <a:t>En kodesnutt man skal forklare hva gjør</a:t>
            </a:r>
          </a:p>
          <a:p>
            <a:endParaRPr lang="nb-NO" dirty="0" smtClean="0"/>
          </a:p>
          <a:p>
            <a:pPr lvl="1"/>
            <a:endParaRPr lang="nb-NO" dirty="0" smtClean="0"/>
          </a:p>
          <a:p>
            <a:endParaRPr lang="nb-NO" dirty="0"/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29" y="118659"/>
            <a:ext cx="8810943" cy="2089192"/>
          </a:xfrm>
          <a:prstGeom prst="rect">
            <a:avLst/>
          </a:prstGeom>
        </p:spPr>
      </p:pic>
      <p:sp>
        <p:nvSpPr>
          <p:cNvPr id="6" name="Avrundet rektangel 5"/>
          <p:cNvSpPr/>
          <p:nvPr/>
        </p:nvSpPr>
        <p:spPr>
          <a:xfrm>
            <a:off x="5113401" y="1623391"/>
            <a:ext cx="1298974" cy="5903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84" y="2629260"/>
            <a:ext cx="4050188" cy="38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120" y="2288899"/>
            <a:ext cx="9667837" cy="4104512"/>
          </a:xfrm>
        </p:spPr>
        <p:txBody>
          <a:bodyPr/>
          <a:lstStyle/>
          <a:p>
            <a:endParaRPr lang="nb-NO" dirty="0" smtClean="0"/>
          </a:p>
          <a:p>
            <a:r>
              <a:rPr lang="nb-NO" dirty="0" smtClean="0"/>
              <a:t>Bli kjent med hverandre</a:t>
            </a:r>
          </a:p>
          <a:p>
            <a:r>
              <a:rPr lang="nb-NO" dirty="0"/>
              <a:t>Gjennomgang av CV</a:t>
            </a:r>
          </a:p>
          <a:p>
            <a:r>
              <a:rPr lang="nb-NO" dirty="0" smtClean="0"/>
              <a:t>Vi </a:t>
            </a:r>
            <a:r>
              <a:rPr lang="nb-NO" dirty="0"/>
              <a:t>kan selge </a:t>
            </a:r>
            <a:r>
              <a:rPr lang="nb-NO" dirty="0" err="1"/>
              <a:t>FINN.no</a:t>
            </a:r>
            <a:endParaRPr lang="nb-NO" dirty="0"/>
          </a:p>
          <a:p>
            <a:r>
              <a:rPr lang="nb-NO" dirty="0" smtClean="0"/>
              <a:t>Kandidaten kan selge seg selv</a:t>
            </a:r>
          </a:p>
          <a:p>
            <a:r>
              <a:rPr lang="nb-NO" dirty="0" smtClean="0"/>
              <a:t>Praktiske avklaringer</a:t>
            </a:r>
          </a:p>
          <a:p>
            <a:pPr lvl="1"/>
            <a:r>
              <a:rPr lang="nb-NO" dirty="0" smtClean="0"/>
              <a:t>Lønnsforventninger</a:t>
            </a:r>
          </a:p>
          <a:p>
            <a:pPr lvl="1"/>
            <a:r>
              <a:rPr lang="nb-NO" dirty="0" smtClean="0"/>
              <a:t>Prosessen videre</a:t>
            </a:r>
          </a:p>
          <a:p>
            <a:pPr lvl="1"/>
            <a:r>
              <a:rPr lang="nb-NO" dirty="0" smtClean="0"/>
              <a:t>Oppstart etc.</a:t>
            </a:r>
            <a:endParaRPr lang="nb-NO" dirty="0"/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29" y="118659"/>
            <a:ext cx="8810943" cy="2089192"/>
          </a:xfrm>
          <a:prstGeom prst="rect">
            <a:avLst/>
          </a:prstGeom>
        </p:spPr>
      </p:pic>
      <p:sp>
        <p:nvSpPr>
          <p:cNvPr id="6" name="Avrundet rektangel 5"/>
          <p:cNvSpPr/>
          <p:nvPr/>
        </p:nvSpPr>
        <p:spPr>
          <a:xfrm>
            <a:off x="6444489" y="572946"/>
            <a:ext cx="789688" cy="5903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1st </a:t>
            </a:r>
            <a:r>
              <a:rPr lang="nb-NO" dirty="0" err="1" smtClean="0"/>
              <a:t>interview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55" y="2629260"/>
            <a:ext cx="5461818" cy="30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120" y="2288899"/>
            <a:ext cx="9667837" cy="4104512"/>
          </a:xfrm>
        </p:spPr>
        <p:txBody>
          <a:bodyPr/>
          <a:lstStyle/>
          <a:p>
            <a:r>
              <a:rPr lang="nb-NO" dirty="0" smtClean="0"/>
              <a:t>Tester</a:t>
            </a:r>
          </a:p>
          <a:p>
            <a:pPr lvl="1"/>
            <a:r>
              <a:rPr lang="nb-NO" dirty="0" smtClean="0"/>
              <a:t>Personlighetstest</a:t>
            </a:r>
          </a:p>
          <a:p>
            <a:pPr lvl="1"/>
            <a:r>
              <a:rPr lang="nb-NO" dirty="0" smtClean="0"/>
              <a:t>Evnetester</a:t>
            </a:r>
          </a:p>
          <a:p>
            <a:pPr lvl="1"/>
            <a:r>
              <a:rPr lang="nb-NO" dirty="0" err="1" smtClean="0"/>
              <a:t>Fagtest</a:t>
            </a:r>
            <a:r>
              <a:rPr lang="nb-NO" dirty="0" smtClean="0"/>
              <a:t> (programmering)</a:t>
            </a:r>
          </a:p>
          <a:p>
            <a:r>
              <a:rPr lang="nb-NO" dirty="0" smtClean="0"/>
              <a:t>2nd </a:t>
            </a:r>
            <a:r>
              <a:rPr lang="nb-NO" dirty="0" err="1" smtClean="0"/>
              <a:t>interview</a:t>
            </a:r>
            <a:endParaRPr lang="nb-NO" dirty="0" smtClean="0"/>
          </a:p>
          <a:p>
            <a:pPr lvl="1"/>
            <a:r>
              <a:rPr lang="nb-NO" dirty="0" smtClean="0"/>
              <a:t>HR går gjennom personlighets- og evnetester</a:t>
            </a:r>
          </a:p>
          <a:p>
            <a:pPr lvl="1"/>
            <a:r>
              <a:rPr lang="nb-NO" dirty="0" smtClean="0"/>
              <a:t>Teknologi går gjennom </a:t>
            </a:r>
            <a:r>
              <a:rPr lang="nb-NO" dirty="0" err="1" smtClean="0"/>
              <a:t>fagtest</a:t>
            </a:r>
            <a:endParaRPr lang="nb-NO" dirty="0" smtClean="0"/>
          </a:p>
          <a:p>
            <a:endParaRPr lang="nb-NO" dirty="0" smtClean="0"/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29" y="118659"/>
            <a:ext cx="8810943" cy="2089192"/>
          </a:xfrm>
          <a:prstGeom prst="rect">
            <a:avLst/>
          </a:prstGeom>
        </p:spPr>
      </p:pic>
      <p:sp>
        <p:nvSpPr>
          <p:cNvPr id="6" name="Avrundet rektangel 5"/>
          <p:cNvSpPr/>
          <p:nvPr/>
        </p:nvSpPr>
        <p:spPr>
          <a:xfrm>
            <a:off x="7868174" y="572946"/>
            <a:ext cx="1437871" cy="5903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Tests &amp;</a:t>
            </a:r>
            <a:br>
              <a:rPr lang="nb-NO" dirty="0" smtClean="0"/>
            </a:br>
            <a:r>
              <a:rPr lang="nb-NO" dirty="0" smtClean="0"/>
              <a:t>2nd </a:t>
            </a:r>
            <a:r>
              <a:rPr lang="nb-NO" dirty="0" err="1" smtClean="0"/>
              <a:t>interview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559" y="2483217"/>
            <a:ext cx="4933813" cy="371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121" y="2288899"/>
            <a:ext cx="6158138" cy="4104512"/>
          </a:xfrm>
        </p:spPr>
        <p:txBody>
          <a:bodyPr/>
          <a:lstStyle/>
          <a:p>
            <a:r>
              <a:rPr lang="nb-NO" dirty="0" smtClean="0"/>
              <a:t>Hvis man ønsker å ansette så går man videre med referansesjekker</a:t>
            </a:r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Referanse-</a:t>
            </a:r>
            <a:br>
              <a:rPr lang="nb-NO" dirty="0" smtClean="0"/>
            </a:br>
            <a:r>
              <a:rPr lang="nb-NO" dirty="0" smtClean="0"/>
              <a:t>sjekk</a:t>
            </a:r>
            <a:endParaRPr lang="nb-NO" dirty="0"/>
          </a:p>
        </p:txBody>
      </p:sp>
      <p:pic>
        <p:nvPicPr>
          <p:cNvPr id="8" name="Plassholder for innho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29" y="118659"/>
            <a:ext cx="8810943" cy="2089192"/>
          </a:xfrm>
          <a:prstGeom prst="rect">
            <a:avLst/>
          </a:prstGeom>
        </p:spPr>
      </p:pic>
      <p:sp>
        <p:nvSpPr>
          <p:cNvPr id="6" name="Avrundet rektangel 5"/>
          <p:cNvSpPr/>
          <p:nvPr/>
        </p:nvSpPr>
        <p:spPr>
          <a:xfrm>
            <a:off x="9893741" y="572946"/>
            <a:ext cx="743393" cy="5903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31" y="2662137"/>
            <a:ext cx="4955141" cy="328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120" y="2288899"/>
            <a:ext cx="9667837" cy="4104512"/>
          </a:xfrm>
        </p:spPr>
        <p:txBody>
          <a:bodyPr/>
          <a:lstStyle/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Tilbud</a:t>
            </a:r>
            <a:endParaRPr lang="nb-NO" dirty="0"/>
          </a:p>
        </p:txBody>
      </p:sp>
      <p:pic>
        <p:nvPicPr>
          <p:cNvPr id="8" name="Plassholder for innho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29" y="118659"/>
            <a:ext cx="8810943" cy="2089192"/>
          </a:xfrm>
          <a:prstGeom prst="rect">
            <a:avLst/>
          </a:prstGeom>
        </p:spPr>
      </p:pic>
      <p:sp>
        <p:nvSpPr>
          <p:cNvPr id="6" name="Avrundet rektangel 5"/>
          <p:cNvSpPr/>
          <p:nvPr/>
        </p:nvSpPr>
        <p:spPr>
          <a:xfrm>
            <a:off x="11155381" y="244913"/>
            <a:ext cx="743393" cy="5903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69" y="719966"/>
            <a:ext cx="8518967" cy="56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NN Blå">
  <a:themeElements>
    <a:clrScheme name="finn_ny">
      <a:dk1>
        <a:srgbClr val="474445"/>
      </a:dk1>
      <a:lt1>
        <a:sysClr val="window" lastClr="FFFFFF"/>
      </a:lt1>
      <a:dk2>
        <a:srgbClr val="666364"/>
      </a:dk2>
      <a:lt2>
        <a:srgbClr val="F1F9FF"/>
      </a:lt2>
      <a:accent1>
        <a:srgbClr val="0063FB"/>
      </a:accent1>
      <a:accent2>
        <a:srgbClr val="77EDC1"/>
      </a:accent2>
      <a:accent3>
        <a:srgbClr val="FF5844"/>
      </a:accent3>
      <a:accent4>
        <a:srgbClr val="FADF70"/>
      </a:accent4>
      <a:accent5>
        <a:srgbClr val="FCB8C5"/>
      </a:accent5>
      <a:accent6>
        <a:srgbClr val="06BEF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Finn_v2.potx" id="{E3AFD9A3-43CB-4C80-8C4F-F160796EFD8B}" vid="{C4FB206E-0230-4F81-8CF8-CD8D51264375}"/>
    </a:ext>
  </a:extLst>
</a:theme>
</file>

<file path=ppt/theme/theme2.xml><?xml version="1.0" encoding="utf-8"?>
<a:theme xmlns:a="http://schemas.openxmlformats.org/drawingml/2006/main" name="FINN Lys">
  <a:themeElements>
    <a:clrScheme name="finn_ny">
      <a:dk1>
        <a:srgbClr val="474445"/>
      </a:dk1>
      <a:lt1>
        <a:sysClr val="window" lastClr="FFFFFF"/>
      </a:lt1>
      <a:dk2>
        <a:srgbClr val="666364"/>
      </a:dk2>
      <a:lt2>
        <a:srgbClr val="F1F9FF"/>
      </a:lt2>
      <a:accent1>
        <a:srgbClr val="0063FB"/>
      </a:accent1>
      <a:accent2>
        <a:srgbClr val="77EDC1"/>
      </a:accent2>
      <a:accent3>
        <a:srgbClr val="FF5844"/>
      </a:accent3>
      <a:accent4>
        <a:srgbClr val="FADF70"/>
      </a:accent4>
      <a:accent5>
        <a:srgbClr val="FCB8C5"/>
      </a:accent5>
      <a:accent6>
        <a:srgbClr val="06BEF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Finn_v2.potx" id="{E3AFD9A3-43CB-4C80-8C4F-F160796EFD8B}" vid="{15CBD819-A599-4695-AB07-2D3488D4C2F2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PPTmal_Finn_v2</Template>
  <TotalTime>9765</TotalTime>
  <Words>1065</Words>
  <Application>Microsoft Macintosh PowerPoint</Application>
  <PresentationFormat>Widescreen</PresentationFormat>
  <Paragraphs>187</Paragraphs>
  <Slides>24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24</vt:i4>
      </vt:variant>
    </vt:vector>
  </HeadingPairs>
  <TitlesOfParts>
    <vt:vector size="30" baseType="lpstr">
      <vt:lpstr>Calibri</vt:lpstr>
      <vt:lpstr>Impact</vt:lpstr>
      <vt:lpstr>Wingdings</vt:lpstr>
      <vt:lpstr>Arial</vt:lpstr>
      <vt:lpstr>FINN Blå</vt:lpstr>
      <vt:lpstr>FINN Lys</vt:lpstr>
      <vt:lpstr>Hva ser vi etter når vi rekrutterer?</vt:lpstr>
      <vt:lpstr>Hva skal jeg snakke om?</vt:lpstr>
      <vt:lpstr>Rekrutteringsprosessen vår</vt:lpstr>
      <vt:lpstr>Shortlist</vt:lpstr>
      <vt:lpstr>Screening</vt:lpstr>
      <vt:lpstr>1st interview</vt:lpstr>
      <vt:lpstr>Tests &amp; 2nd interview </vt:lpstr>
      <vt:lpstr>Referanse- sjekk</vt:lpstr>
      <vt:lpstr>Tilbud</vt:lpstr>
      <vt:lpstr>PowerPoint-presentasjon</vt:lpstr>
      <vt:lpstr>Fem egenskaper som må være tilstede…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Andre ting som drar opp…</vt:lpstr>
      <vt:lpstr>PowerPoint-presentasjon</vt:lpstr>
      <vt:lpstr>Hvor lett er det å bli ansatt?</vt:lpstr>
      <vt:lpstr>Hvem har blitt ansatt</vt:lpstr>
      <vt:lpstr>Sommerprosjekt</vt:lpstr>
      <vt:lpstr>Oppsummering</vt:lpstr>
      <vt:lpstr>Vi ser alltid etter flinke folk</vt:lpstr>
      <vt:lpstr>Agenda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 ser vi etter når vi rekrutterer?</dc:title>
  <dc:creator>Microsoft Office-bruker</dc:creator>
  <cp:lastModifiedBy>Microsoft Office-bruker</cp:lastModifiedBy>
  <cp:revision>55</cp:revision>
  <dcterms:created xsi:type="dcterms:W3CDTF">2016-10-27T13:13:30Z</dcterms:created>
  <dcterms:modified xsi:type="dcterms:W3CDTF">2016-11-03T17:24:36Z</dcterms:modified>
</cp:coreProperties>
</file>